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5"/>
  </p:sldMasterIdLst>
  <p:notesMasterIdLst>
    <p:notesMasterId r:id="rId31"/>
  </p:notesMasterIdLst>
  <p:handoutMasterIdLst>
    <p:handoutMasterId r:id="rId32"/>
  </p:handoutMasterIdLst>
  <p:sldIdLst>
    <p:sldId id="273" r:id="rId6"/>
    <p:sldId id="392" r:id="rId7"/>
    <p:sldId id="399" r:id="rId8"/>
    <p:sldId id="398" r:id="rId9"/>
    <p:sldId id="417" r:id="rId10"/>
    <p:sldId id="397" r:id="rId11"/>
    <p:sldId id="396" r:id="rId12"/>
    <p:sldId id="395" r:id="rId13"/>
    <p:sldId id="408" r:id="rId14"/>
    <p:sldId id="407" r:id="rId15"/>
    <p:sldId id="406" r:id="rId16"/>
    <p:sldId id="405" r:id="rId17"/>
    <p:sldId id="404" r:id="rId18"/>
    <p:sldId id="403" r:id="rId19"/>
    <p:sldId id="402" r:id="rId20"/>
    <p:sldId id="401" r:id="rId21"/>
    <p:sldId id="394" r:id="rId22"/>
    <p:sldId id="410" r:id="rId23"/>
    <p:sldId id="400" r:id="rId24"/>
    <p:sldId id="415" r:id="rId25"/>
    <p:sldId id="412" r:id="rId26"/>
    <p:sldId id="409" r:id="rId27"/>
    <p:sldId id="411" r:id="rId28"/>
    <p:sldId id="413" r:id="rId29"/>
    <p:sldId id="414" r:id="rId3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ARRISON SMARTBOOK" id="{0DC7E152-7C79-4DE3-8317-7A181F6D3423}">
          <p14:sldIdLst>
            <p14:sldId id="273"/>
            <p14:sldId id="392"/>
            <p14:sldId id="399"/>
            <p14:sldId id="398"/>
            <p14:sldId id="417"/>
            <p14:sldId id="397"/>
            <p14:sldId id="396"/>
            <p14:sldId id="395"/>
            <p14:sldId id="408"/>
            <p14:sldId id="407"/>
            <p14:sldId id="406"/>
            <p14:sldId id="405"/>
            <p14:sldId id="404"/>
            <p14:sldId id="403"/>
            <p14:sldId id="402"/>
            <p14:sldId id="401"/>
            <p14:sldId id="394"/>
            <p14:sldId id="410"/>
            <p14:sldId id="400"/>
            <p14:sldId id="415"/>
            <p14:sldId id="412"/>
            <p14:sldId id="409"/>
            <p14:sldId id="411"/>
            <p14:sldId id="413"/>
            <p14:sldId id="41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F7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96395" autoAdjust="0"/>
  </p:normalViewPr>
  <p:slideViewPr>
    <p:cSldViewPr snapToGrid="0">
      <p:cViewPr varScale="1">
        <p:scale>
          <a:sx n="105" d="100"/>
          <a:sy n="105" d="100"/>
        </p:scale>
        <p:origin x="151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20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3C301-3BD9-44DA-A43B-E0AFDC25E45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72D47-5548-4C9B-97A4-252A6B66D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36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1E4B8CC-50C6-460D-A937-1D42699A48E1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3AFE1A4-0A45-453D-A823-FBDE329F22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8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E1A4-0A45-453D-A823-FBDE329F22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5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867DA5-4164-4348-8E05-C5C02112EEC0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2563" y="814388"/>
            <a:ext cx="4181475" cy="31369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091" y="4183207"/>
            <a:ext cx="6574420" cy="46467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Personal readiness involves ensuring that you and your Family are prepared for deployments.  There are several key points to preparing but primarily we focus on Planning, Organization, Communication and Execution.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Don’t wait to start planning -It is better to a have a plan in place – for any part of your military life – that you may never have to use – than to not have a plan and try to build it in a critical and short amount of time – or to quote a phrase “trying to build the plane while it’s in flight.”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Organization is essential– identifying and putting your important documents together in a central location where they can be quickly and easily accessed by your or your Family member when needed.  What you decide to have in a file, binder or book will depend upon your personal status and choice. We’ll address that shortly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Sharing this information – communicating what documents and information you have gathered is equally important.  Whether you are in an enduring relationship or a single Soldier, someone you trust should be aware of what documents are in your plan and where they are located.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>
              <a:spcBef>
                <a:spcPct val="0"/>
              </a:spcBef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67930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867DA5-4164-4348-8E05-C5C02112EEC0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2563" y="814388"/>
            <a:ext cx="4181475" cy="31369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091" y="4183207"/>
            <a:ext cx="6574420" cy="46467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Personal readiness involves ensuring that you and your Family are prepared for deployments.  There are several key points to preparing but primarily we focus on Planning, Organization, Communication and Execution.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Don’t wait to start planning -It is better to a have a plan in place – for any part of your military life – that you may never have to use – than to not have a plan and try to build it in a critical and short amount of time – or to quote a phrase “trying to build the plane while it’s in flight.”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Organization is essential– identifying and putting your important documents together in a central location where they can be quickly and easily accessed by your or your Family member when needed.  What you decide to have in a file, binder or book will depend upon your personal status and choice. We’ll address that shortly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Sharing this information – communicating what documents and information you have gathered is equally important.  Whether you are in an enduring relationship or a single Soldier, someone you trust should be aware of what documents are in your plan and where they are located.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>
              <a:spcBef>
                <a:spcPct val="0"/>
              </a:spcBef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86792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867DA5-4164-4348-8E05-C5C02112EEC0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2563" y="814388"/>
            <a:ext cx="4181475" cy="31369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091" y="4183207"/>
            <a:ext cx="6574420" cy="46467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Personal readiness involves ensuring that you and your Family are prepared for deployments.  There are several key points to preparing but primarily we focus on Planning, Organization, Communication and Execution.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Don’t wait to start planning -It is better to a have a plan in place – for any part of your military life – that you may never have to use – than to not have a plan and try to build it in a critical and short amount of time – or to quote a phrase “trying to build the plane while it’s in flight.”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Organization is essential– identifying and putting your important documents together in a central location where they can be quickly and easily accessed by your or your Family member when needed.  What you decide to have in a file, binder or book will depend upon your personal status and choice. We’ll address that shortly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Sharing this information – communicating what documents and information you have gathered is equally important.  Whether you are in an enduring relationship or a single Soldier, someone you trust should be aware of what documents are in your plan and where they are located.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>
              <a:spcBef>
                <a:spcPct val="0"/>
              </a:spcBef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52113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867DA5-4164-4348-8E05-C5C02112EEC0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2563" y="814388"/>
            <a:ext cx="4181475" cy="31369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091" y="4183207"/>
            <a:ext cx="6574420" cy="46467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Personal readiness involves ensuring that you and your Family are prepared for deployments.  There are several key points to preparing but primarily we focus on Planning, Organization, Communication and Execution.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Don’t wait to start planning -It is better to a have a plan in place – for any part of your military life – that you may never have to use – than to not have a plan and try to build it in a critical and short amount of time – or to quote a phrase “trying to build the plane while it’s in flight.”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Organization is essential– identifying and putting your important documents together in a central location where they can be quickly and easily accessed by your or your Family member when needed.  What you decide to have in a file, binder or book will depend upon your personal status and choice. We’ll address that shortly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Sharing this information – communicating what documents and information you have gathered is equally important.  Whether you are in an enduring relationship or a single Soldier, someone you trust should be aware of what documents are in your plan and where they are located.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>
              <a:spcBef>
                <a:spcPct val="0"/>
              </a:spcBef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894289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867DA5-4164-4348-8E05-C5C02112EEC0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2563" y="814388"/>
            <a:ext cx="4181475" cy="31369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091" y="4183207"/>
            <a:ext cx="6574420" cy="46467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Personal readiness involves ensuring that you and your Family are prepared for deployments.  There are several key points to preparing but primarily we focus on Planning, Organization, Communication and Execution.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Don’t wait to start planning -It is better to a have a plan in place – for any part of your military life – that you may never have to use – than to not have a plan and try to build it in a critical and short amount of time – or to quote a phrase “trying to build the plane while it’s in flight.”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Organization is essential– identifying and putting your important documents together in a central location where they can be quickly and easily accessed by your or your Family member when needed.  What you decide to have in a file, binder or book will depend upon your personal status and choice. We’ll address that shortly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Sharing this information – communicating what documents and information you have gathered is equally important.  Whether you are in an enduring relationship or a single Soldier, someone you trust should be aware of what documents are in your plan and where they are located.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>
              <a:spcBef>
                <a:spcPct val="0"/>
              </a:spcBef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65967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867DA5-4164-4348-8E05-C5C02112EEC0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2563" y="814388"/>
            <a:ext cx="4181475" cy="31369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091" y="4183207"/>
            <a:ext cx="6574420" cy="46467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Personal readiness involves ensuring that you and your Family are prepared for deployments.  There are several key points to preparing but primarily we focus on Planning, Organization, Communication and Execution.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Don’t wait to start planning -It is better to a have a plan in place – for any part of your military life – that you may never have to use – than to not have a plan and try to build it in a critical and short amount of time – or to quote a phrase “trying to build the plane while it’s in flight.”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Organization is essential– identifying and putting your important documents together in a central location where they can be quickly and easily accessed by your or your Family member when needed.  What you decide to have in a file, binder or book will depend upon your personal status and choice. We’ll address that shortly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Sharing this information – communicating what documents and information you have gathered is equally important.  Whether you are in an enduring relationship or a single Soldier, someone you trust should be aware of what documents are in your plan and where they are located.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>
              <a:spcBef>
                <a:spcPct val="0"/>
              </a:spcBef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959574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867DA5-4164-4348-8E05-C5C02112EEC0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2563" y="814388"/>
            <a:ext cx="4181475" cy="31369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091" y="4183207"/>
            <a:ext cx="6574420" cy="46467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Personal readiness involves ensuring that you and your Family are prepared for deployments.  There are several key points to preparing but primarily we focus on Planning, Organization, Communication and Execution.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Don’t wait to start planning -It is better to a have a plan in place – for any part of your military life – that you may never have to use – than to not have a plan and try to build it in a critical and short amount of time – or to quote a phrase “trying to build the plane while it’s in flight.”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Organization is essential– identifying and putting your important documents together in a central location where they can be quickly and easily accessed by your or your Family member when needed.  What you decide to have in a file, binder or book will depend upon your personal status and choice. We’ll address that shortly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Sharing this information – communicating what documents and information you have gathered is equally important.  Whether you are in an enduring relationship or a single Soldier, someone you trust should be aware of what documents are in your plan and where they are located.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>
              <a:spcBef>
                <a:spcPct val="0"/>
              </a:spcBef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619094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867DA5-4164-4348-8E05-C5C02112EEC0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2563" y="814388"/>
            <a:ext cx="4181475" cy="31369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091" y="4183207"/>
            <a:ext cx="6574420" cy="46467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Personal readiness involves ensuring that you and your Family are prepared for deployments.  There are several key points to preparing but primarily we focus on Planning, Organization, Communication and Execution.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Don’t wait to start planning -It is better to a have a plan in place – for any part of your military life – that you may never have to use – than to not have a plan and try to build it in a critical and short amount of time – or to quote a phrase “trying to build the plane while it’s in flight.”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Organization is essential– identifying and putting your important documents together in a central location where they can be quickly and easily accessed by your or your Family member when needed.  What you decide to have in a file, binder or book will depend upon your personal status and choice. We’ll address that shortly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Sharing this information – communicating what documents and information you have gathered is equally important.  Whether you are in an enduring relationship or a single Soldier, someone you trust should be aware of what documents are in your plan and where they are located.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>
              <a:spcBef>
                <a:spcPct val="0"/>
              </a:spcBef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55553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867DA5-4164-4348-8E05-C5C02112EEC0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2563" y="814388"/>
            <a:ext cx="4181475" cy="31369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091" y="4183207"/>
            <a:ext cx="6574420" cy="46467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Personal readiness involves ensuring that you and your Family are prepared for deployments.  There are several key points to preparing but primarily we focus on Planning, Organization, Communication and Execution.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Don’t wait to start planning -It is better to a have a plan in place – for any part of your military life – that you may never have to use – than to not have a plan and try to build it in a critical and short amount of time – or to quote a phrase “trying to build the plane while it’s in flight.”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Organization is essential– identifying and putting your important documents together in a central location where they can be quickly and easily accessed by your or your Family member when needed.  What you decide to have in a file, binder or book will depend upon your personal status and choice. We’ll address that shortly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Sharing this information – communicating what documents and information you have gathered is equally important.  Whether you are in an enduring relationship or a single Soldier, someone you trust should be aware of what documents are in your plan and where they are located.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>
              <a:spcBef>
                <a:spcPct val="0"/>
              </a:spcBef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96284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867DA5-4164-4348-8E05-C5C02112EEC0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2563" y="814388"/>
            <a:ext cx="4181475" cy="31369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091" y="4183207"/>
            <a:ext cx="6574420" cy="46467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Personal readiness involves ensuring that you and your Family are prepared for deployments.  There are several key points to preparing but primarily we focus on Planning, Organization, Communication and Execution.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Don’t wait to start planning -It is better to a have a plan in place – for any part of your military life – that you may never have to use – than to not have a plan and try to build it in a critical and short amount of time – or to quote a phrase “trying to build the plane while it’s in flight.”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Organization is essential– identifying and putting your important documents together in a central location where they can be quickly and easily accessed by your or your Family member when needed.  What you decide to have in a file, binder or book will depend upon your personal status and choice. We’ll address that shortly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Sharing this information – communicating what documents and information you have gathered is equally important.  Whether you are in an enduring relationship or a single Soldier, someone you trust should be aware of what documents are in your plan and where they are located.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>
              <a:spcBef>
                <a:spcPct val="0"/>
              </a:spcBef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738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867DA5-4164-4348-8E05-C5C02112EEC0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2563" y="814388"/>
            <a:ext cx="4181475" cy="31369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091" y="4183207"/>
            <a:ext cx="6574420" cy="46467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Personal readiness involves ensuring that you and your Family are prepared for deployments.  There are several key points to preparing but primarily we focus on Planning, Organization, Communication and Execution.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Don’t wait to start planning -It is better to a have a plan in place – for any part of your military life – that you may never have to use – than to not have a plan and try to build it in a critical and short amount of time – or to quote a phrase “trying to build the plane while it’s in flight.”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Organization is essential– identifying and putting your important documents together in a central location where they can be quickly and easily accessed by your or your Family member when needed.  What you decide to have in a file, binder or book will depend upon your personal status and choice. We’ll address that shortly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Sharing this information – communicating what documents and information you have gathered is equally important.  Whether you are in an enduring relationship or a single Soldier, someone you trust should be aware of what documents are in your plan and where they are located.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>
              <a:spcBef>
                <a:spcPct val="0"/>
              </a:spcBef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2621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867DA5-4164-4348-8E05-C5C02112EEC0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2563" y="814388"/>
            <a:ext cx="4181475" cy="31369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091" y="4183207"/>
            <a:ext cx="6574420" cy="46467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Personal readiness involves ensuring that you and your Family are prepared for deployments.  There are several key points to preparing but primarily we focus on Planning, Organization, Communication and Execution.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Don’t wait to start planning -It is better to a have a plan in place – for any part of your military life – that you may never have to use – than to not have a plan and try to build it in a critical and short amount of time – or to quote a phrase “trying to build the plane while it’s in flight.”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Organization is essential– identifying and putting your important documents together in a central location where they can be quickly and easily accessed by your or your Family member when needed.  What you decide to have in a file, binder or book will depend upon your personal status and choice. We’ll address that shortly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Sharing this information – communicating what documents and information you have gathered is equally important.  Whether you are in an enduring relationship or a single Soldier, someone you trust should be aware of what documents are in your plan and where they are located.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>
              <a:spcBef>
                <a:spcPct val="0"/>
              </a:spcBef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048670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867DA5-4164-4348-8E05-C5C02112EEC0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2563" y="814388"/>
            <a:ext cx="4181475" cy="31369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091" y="4183207"/>
            <a:ext cx="6574420" cy="46467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Personal readiness involves ensuring that you and your Family are prepared for deployments.  There are several key points to preparing but primarily we focus on Planning, Organization, Communication and Execution.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Don’t wait to start planning -It is better to a have a plan in place – for any part of your military life – that you may never have to use – than to not have a plan and try to build it in a critical and short amount of time – or to quote a phrase “trying to build the plane while it’s in flight.”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Organization is essential– identifying and putting your important documents together in a central location where they can be quickly and easily accessed by your or your Family member when needed.  What you decide to have in a file, binder or book will depend upon your personal status and choice. We’ll address that shortly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Sharing this information – communicating what documents and information you have gathered is equally important.  Whether you are in an enduring relationship or a single Soldier, someone you trust should be aware of what documents are in your plan and where they are located.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>
              <a:spcBef>
                <a:spcPct val="0"/>
              </a:spcBef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03395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867DA5-4164-4348-8E05-C5C02112EEC0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2563" y="814388"/>
            <a:ext cx="4181475" cy="31369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091" y="4183207"/>
            <a:ext cx="6574420" cy="46467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Personal readiness involves ensuring that you and your Family are prepared for deployments.  There are several key points to preparing but primarily we focus on Planning, Organization, Communication and Execution.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Don’t wait to start planning -It is better to a have a plan in place – for any part of your military life – that you may never have to use – than to not have a plan and try to build it in a critical and short amount of time – or to quote a phrase “trying to build the plane while it’s in flight.”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Organization is essential– identifying and putting your important documents together in a central location where they can be quickly and easily accessed by your or your Family member when needed.  What you decide to have in a file, binder or book will depend upon your personal status and choice. We’ll address that shortly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Sharing this information – communicating what documents and information you have gathered is equally important.  Whether you are in an enduring relationship or a single Soldier, someone you trust should be aware of what documents are in your plan and where they are located.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>
              <a:spcBef>
                <a:spcPct val="0"/>
              </a:spcBef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4366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867DA5-4164-4348-8E05-C5C02112EEC0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2563" y="814388"/>
            <a:ext cx="4181475" cy="31369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091" y="4183207"/>
            <a:ext cx="6574420" cy="46467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Personal readiness involves ensuring that you and your Family are prepared for deployments.  There are several key points to preparing but primarily we focus on Planning, Organization, Communication and Execution.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Don’t wait to start planning -It is better to a have a plan in place – for any part of your military life – that you may never have to use – than to not have a plan and try to build it in a critical and short amount of time – or to quote a phrase “trying to build the plane while it’s in flight.”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Organization is essential– identifying and putting your important documents together in a central location where they can be quickly and easily accessed by your or your Family member when needed.  What you decide to have in a file, binder or book will depend upon your personal status and choice. We’ll address that shortly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Sharing this information – communicating what documents and information you have gathered is equally important.  Whether you are in an enduring relationship or a single Soldier, someone you trust should be aware of what documents are in your plan and where they are located.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>
              <a:spcBef>
                <a:spcPct val="0"/>
              </a:spcBef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8690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867DA5-4164-4348-8E05-C5C02112EEC0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2563" y="814388"/>
            <a:ext cx="4181475" cy="31369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091" y="4183207"/>
            <a:ext cx="6574420" cy="46467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Personal readiness involves ensuring that you and your Family are prepared for deployments.  There are several key points to preparing but primarily we focus on Planning, Organization, Communication and Execution.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Don’t wait to start planning -It is better to a have a plan in place – for any part of your military life – that you may never have to use – than to not have a plan and try to build it in a critical and short amount of time – or to quote a phrase “trying to build the plane while it’s in flight.”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Organization is essential– identifying and putting your important documents together in a central location where they can be quickly and easily accessed by your or your Family member when needed.  What you decide to have in a file, binder or book will depend upon your personal status and choice. We’ll address that shortly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Sharing this information – communicating what documents and information you have gathered is equally important.  Whether you are in an enduring relationship or a single Soldier, someone you trust should be aware of what documents are in your plan and where they are located.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>
              <a:spcBef>
                <a:spcPct val="0"/>
              </a:spcBef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49903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867DA5-4164-4348-8E05-C5C02112EEC0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2563" y="814388"/>
            <a:ext cx="4181475" cy="31369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091" y="4183207"/>
            <a:ext cx="6574420" cy="46467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Personal readiness involves ensuring that you and your Family are prepared for deployments.  There are several key points to preparing but primarily we focus on Planning, Organization, Communication and Execution.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Don’t wait to start planning -It is better to a have a plan in place – for any part of your military life – that you may never have to use – than to not have a plan and try to build it in a critical and short amount of time – or to quote a phrase “trying to build the plane while it’s in flight.”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Organization is essential– identifying and putting your important documents together in a central location where they can be quickly and easily accessed by your or your Family member when needed.  What you decide to have in a file, binder or book will depend upon your personal status and choice. We’ll address that shortly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Sharing this information – communicating what documents and information you have gathered is equally important.  Whether you are in an enduring relationship or a single Soldier, someone you trust should be aware of what documents are in your plan and where they are located.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>
              <a:spcBef>
                <a:spcPct val="0"/>
              </a:spcBef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759902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867DA5-4164-4348-8E05-C5C02112EEC0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2563" y="814388"/>
            <a:ext cx="4181475" cy="31369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091" y="4183207"/>
            <a:ext cx="6574420" cy="46467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Personal readiness involves ensuring that you and your Family are prepared for deployments.  There are several key points to preparing but primarily we focus on Planning, Organization, Communication and Execution.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Don’t wait to start planning -It is better to a have a plan in place – for any part of your military life – that you may never have to use – than to not have a plan and try to build it in a critical and short amount of time – or to quote a phrase “trying to build the plane while it’s in flight.”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Organization is essential– identifying and putting your important documents together in a central location where they can be quickly and easily accessed by your or your Family member when needed.  What you decide to have in a file, binder or book will depend upon your personal status and choice. We’ll address that shortly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Sharing this information – communicating what documents and information you have gathered is equally important.  Whether you are in an enduring relationship or a single Soldier, someone you trust should be aware of what documents are in your plan and where they are located.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>
              <a:spcBef>
                <a:spcPct val="0"/>
              </a:spcBef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931670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867DA5-4164-4348-8E05-C5C02112EEC0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2563" y="814388"/>
            <a:ext cx="4181475" cy="31369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091" y="4183207"/>
            <a:ext cx="6574420" cy="46467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Personal readiness involves ensuring that you and your Family are prepared for deployments.  There are several key points to preparing but primarily we focus on Planning, Organization, Communication and Execution.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Don’t wait to start planning -It is better to a have a plan in place – for any part of your military life – that you may never have to use – than to not have a plan and try to build it in a critical and short amount of time – or to quote a phrase “trying to build the plane while it’s in flight.”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Organization is essential– identifying and putting your important documents together in a central location where they can be quickly and easily accessed by your or your Family member when needed.  What you decide to have in a file, binder or book will depend upon your personal status and choice. We’ll address that shortly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Sharing this information – communicating what documents and information you have gathered is equally important.  Whether you are in an enduring relationship or a single Soldier, someone you trust should be aware of what documents are in your plan and where they are located.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>
              <a:spcBef>
                <a:spcPct val="0"/>
              </a:spcBef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39327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867DA5-4164-4348-8E05-C5C02112EEC0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2563" y="814388"/>
            <a:ext cx="4181475" cy="31369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091" y="4183207"/>
            <a:ext cx="6574420" cy="46467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Personal readiness involves ensuring that you and your Family are prepared for deployments.  There are several key points to preparing but primarily we focus on Planning, Organization, Communication and Execution.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Don’t wait to start planning -It is better to a have a plan in place – for any part of your military life – that you may never have to use – than to not have a plan and try to build it in a critical and short amount of time – or to quote a phrase “trying to build the plane while it’s in flight.”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Organization is essential– identifying and putting your important documents together in a central location where they can be quickly and easily accessed by your or your Family member when needed.  What you decide to have in a file, binder or book will depend upon your personal status and choice. We’ll address that shortly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Sharing this information – communicating what documents and information you have gathered is equally important.  Whether you are in an enduring relationship or a single Soldier, someone you trust should be aware of what documents are in your plan and where they are located.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>
              <a:spcBef>
                <a:spcPct val="0"/>
              </a:spcBef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45805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867DA5-4164-4348-8E05-C5C02112EEC0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2563" y="814388"/>
            <a:ext cx="4181475" cy="31369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091" y="4183207"/>
            <a:ext cx="6574420" cy="46467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Personal readiness involves ensuring that you and your Family are prepared for deployments.  There are several key points to preparing but primarily we focus on Planning, Organization, Communication and Execution.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Don’t wait to start planning -It is better to a have a plan in place – for any part of your military life – that you may never have to use – than to not have a plan and try to build it in a critical and short amount of time – or to quote a phrase “trying to build the plane while it’s in flight.”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Organization is essential– identifying and putting your important documents together in a central location where they can be quickly and easily accessed by your or your Family member when needed.  What you decide to have in a file, binder or book will depend upon your personal status and choice. We’ll address that shortly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Sharing this information – communicating what documents and information you have gathered is equally important.  Whether you are in an enduring relationship or a single Soldier, someone you trust should be aware of what documents are in your plan and where they are located.</a:t>
            </a: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>
              <a:spcBef>
                <a:spcPct val="0"/>
              </a:spcBef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36204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>
          <a:gsLst>
            <a:gs pos="0">
              <a:srgbClr val="7F7F73">
                <a:lumMod val="5000"/>
                <a:lumOff val="95000"/>
              </a:srgbClr>
            </a:gs>
            <a:gs pos="74000">
              <a:srgbClr val="7F7F73"/>
            </a:gs>
            <a:gs pos="83000">
              <a:srgbClr val="7F7F73"/>
            </a:gs>
            <a:gs pos="100000">
              <a:srgbClr val="7F7F73">
                <a:lumMod val="50000"/>
                <a:lumOff val="50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t="287" r="12617"/>
          <a:stretch/>
        </p:blipFill>
        <p:spPr>
          <a:xfrm>
            <a:off x="0" y="12598"/>
            <a:ext cx="9144000" cy="6820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09" y="5391266"/>
            <a:ext cx="2545301" cy="1447925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29804" y="3654026"/>
            <a:ext cx="7155611" cy="332399"/>
          </a:xfr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229804" y="3157734"/>
            <a:ext cx="7155611" cy="484748"/>
          </a:xfrm>
        </p:spPr>
        <p:txBody>
          <a:bodyPr lIns="0" tIns="0" rIns="0" bIns="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63500" dist="508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Garrison Staff Call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 bwMode="black">
          <a:xfrm>
            <a:off x="0" y="6700838"/>
            <a:ext cx="1828800" cy="160337"/>
          </a:xfrm>
          <a:prstGeom prst="rect">
            <a:avLst/>
          </a:prstGeom>
          <a:noFill/>
        </p:spPr>
        <p:txBody>
          <a:bodyPr wrap="none" lIns="45720" tIns="18288" rIns="0" bIns="1828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  <a:endParaRPr lang="en-US" sz="700" b="1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 bwMode="white">
          <a:xfrm>
            <a:off x="3657600" y="0"/>
            <a:ext cx="1828800" cy="160338"/>
          </a:xfrm>
          <a:prstGeom prst="rect">
            <a:avLst/>
          </a:prstGeom>
          <a:noFill/>
        </p:spPr>
        <p:txBody>
          <a:bodyPr wrap="none" lIns="0" tIns="9144" rIns="0" bIns="18288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  <a:endParaRPr lang="en-US" sz="800" b="1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510982" y="-1"/>
            <a:ext cx="1570733" cy="1868351"/>
            <a:chOff x="125730" y="0"/>
            <a:chExt cx="526946" cy="626790"/>
          </a:xfrm>
        </p:grpSpPr>
        <p:sp>
          <p:nvSpPr>
            <p:cNvPr id="18" name="Round Same Side Corner Rectangle 17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68000">
                  <a:schemeClr val="tx1">
                    <a:lumMod val="95000"/>
                    <a:lumOff val="5000"/>
                  </a:schemeClr>
                </a:gs>
                <a:gs pos="34000">
                  <a:schemeClr val="tx1">
                    <a:lumMod val="85000"/>
                    <a:lumOff val="1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20" name="Freeform 19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 smtClean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 smtClean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dobe Garamond Pro" panose="02020502060506020403" pitchFamily="18" charset="0"/>
                </a:endParaRPr>
              </a:p>
            </p:txBody>
          </p:sp>
        </p:grpSp>
      </p:grpSp>
      <p:grpSp>
        <p:nvGrpSpPr>
          <p:cNvPr id="41" name="AMC insignia"/>
          <p:cNvGrpSpPr>
            <a:grpSpLocks noChangeAspect="1"/>
          </p:cNvGrpSpPr>
          <p:nvPr userDrawn="1"/>
        </p:nvGrpSpPr>
        <p:grpSpPr bwMode="auto">
          <a:xfrm>
            <a:off x="6745713" y="5791199"/>
            <a:ext cx="713456" cy="838201"/>
            <a:chOff x="4592" y="1364"/>
            <a:chExt cx="1161" cy="1364"/>
          </a:xfrm>
        </p:grpSpPr>
        <p:sp>
          <p:nvSpPr>
            <p:cNvPr id="42" name="Crest Freeform"/>
            <p:cNvSpPr>
              <a:spLocks/>
            </p:cNvSpPr>
            <p:nvPr userDrawn="1"/>
          </p:nvSpPr>
          <p:spPr bwMode="auto">
            <a:xfrm>
              <a:off x="4605" y="1378"/>
              <a:ext cx="1135" cy="1335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Black Frame Freeform"/>
            <p:cNvSpPr>
              <a:spLocks noEditPoints="1"/>
            </p:cNvSpPr>
            <p:nvPr userDrawn="1"/>
          </p:nvSpPr>
          <p:spPr bwMode="auto">
            <a:xfrm>
              <a:off x="4592" y="1364"/>
              <a:ext cx="1161" cy="1364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Blue Freeform"/>
            <p:cNvSpPr>
              <a:spLocks/>
            </p:cNvSpPr>
            <p:nvPr userDrawn="1"/>
          </p:nvSpPr>
          <p:spPr bwMode="auto">
            <a:xfrm>
              <a:off x="5172" y="1540"/>
              <a:ext cx="511" cy="1116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d Freeform"/>
            <p:cNvSpPr>
              <a:spLocks/>
            </p:cNvSpPr>
            <p:nvPr userDrawn="1"/>
          </p:nvSpPr>
          <p:spPr bwMode="auto">
            <a:xfrm>
              <a:off x="4662" y="1540"/>
              <a:ext cx="510" cy="1116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08" y="5786067"/>
            <a:ext cx="904398" cy="8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33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3640"/>
            <a:ext cx="7352812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bumper</a:t>
            </a:r>
            <a:endParaRPr lang="en-US" dirty="0"/>
          </a:p>
        </p:txBody>
      </p:sp>
      <p:sp>
        <p:nvSpPr>
          <p:cNvPr id="32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836761" y="99565"/>
            <a:ext cx="795528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 dirty="0" smtClean="0"/>
              <a:t>Slide Title — Arial 28 Bold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836761" y="683879"/>
            <a:ext cx="5217198" cy="914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41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Strapline and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894536"/>
            <a:ext cx="8839200" cy="629464"/>
          </a:xfrm>
          <a:prstGeom prst="rect">
            <a:avLst/>
          </a:prstGeom>
        </p:spPr>
        <p:txBody>
          <a:bodyPr>
            <a:normAutofit/>
          </a:bodyPr>
          <a:lstStyle>
            <a:lvl1pPr marL="6350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600" dirty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Strapline</a:t>
            </a:r>
          </a:p>
          <a:p>
            <a:pPr lvl="0"/>
            <a:r>
              <a:rPr lang="en-US" sz="1600" dirty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Strapline Level 2</a:t>
            </a:r>
            <a:endParaRPr lang="en-US" sz="3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1638300" y="5701319"/>
            <a:ext cx="5867401" cy="460375"/>
          </a:xfrm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Kicker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92388" y="243990"/>
            <a:ext cx="7159225" cy="430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52400" y="1600201"/>
            <a:ext cx="85344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218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Content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83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7191" y="6536805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AD2679-25C9-4ED8-A557-DFF51F3B785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36760" y="99565"/>
            <a:ext cx="8232971" cy="480131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/>
          <a:p>
            <a:pPr marL="0" lvl="0"/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Click to edit Master title style – Arial 28pt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761" y="711257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Fifth level</a:t>
            </a:r>
          </a:p>
          <a:p>
            <a:pPr lvl="4"/>
            <a:endParaRPr lang="en-US" dirty="0"/>
          </a:p>
        </p:txBody>
      </p:sp>
      <p:sp>
        <p:nvSpPr>
          <p:cNvPr id="7" name="Classification Top"/>
          <p:cNvSpPr txBox="1">
            <a:spLocks/>
          </p:cNvSpPr>
          <p:nvPr userDrawn="1"/>
        </p:nvSpPr>
        <p:spPr bwMode="white">
          <a:xfrm>
            <a:off x="781050" y="0"/>
            <a:ext cx="78867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</a:rPr>
              <a:t>UNCLASSIFIED//FOUO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32" name="Slide Number Placeholder 5"/>
          <p:cNvSpPr txBox="1">
            <a:spLocks/>
          </p:cNvSpPr>
          <p:nvPr userDrawn="1"/>
        </p:nvSpPr>
        <p:spPr>
          <a:xfrm>
            <a:off x="4000500" y="6750278"/>
            <a:ext cx="11430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700" b="1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6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lassification bottom"/>
          <p:cNvSpPr txBox="1"/>
          <p:nvPr userDrawn="1"/>
        </p:nvSpPr>
        <p:spPr bwMode="black">
          <a:xfrm>
            <a:off x="0" y="6753453"/>
            <a:ext cx="1188720" cy="107722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>
              <a:defRPr/>
            </a:pPr>
            <a:r>
              <a:rPr lang="en-US" sz="700" b="1" kern="600" dirty="0" smtClean="0">
                <a:solidFill>
                  <a:prstClr val="black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grpSp>
        <p:nvGrpSpPr>
          <p:cNvPr id="34" name="Group 33"/>
          <p:cNvGrpSpPr>
            <a:grpSpLocks noChangeAspect="1"/>
          </p:cNvGrpSpPr>
          <p:nvPr userDrawn="1"/>
        </p:nvGrpSpPr>
        <p:grpSpPr>
          <a:xfrm>
            <a:off x="0" y="0"/>
            <a:ext cx="614993" cy="731520"/>
            <a:chOff x="125730" y="0"/>
            <a:chExt cx="526946" cy="626790"/>
          </a:xfrm>
        </p:grpSpPr>
        <p:sp>
          <p:nvSpPr>
            <p:cNvPr id="35" name="Round Same Side Corner Rectangle 34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68000">
                  <a:sysClr val="windowText" lastClr="000000">
                    <a:lumMod val="95000"/>
                    <a:lumOff val="5000"/>
                  </a:sysClr>
                </a:gs>
                <a:gs pos="34000">
                  <a:sysClr val="windowText" lastClr="000000">
                    <a:lumMod val="85000"/>
                    <a:lumOff val="15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6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37" name="Freeform 36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40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46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/>
          <p:cNvGrpSpPr/>
          <p:nvPr userDrawn="1"/>
        </p:nvGrpSpPr>
        <p:grpSpPr>
          <a:xfrm>
            <a:off x="7662672" y="6108192"/>
            <a:ext cx="1408176" cy="734917"/>
            <a:chOff x="7662672" y="6108192"/>
            <a:chExt cx="1408176" cy="734917"/>
          </a:xfrm>
        </p:grpSpPr>
        <p:sp>
          <p:nvSpPr>
            <p:cNvPr id="60" name="Round Same Side Corner Rectangle 59"/>
            <p:cNvSpPr/>
            <p:nvPr userDrawn="1"/>
          </p:nvSpPr>
          <p:spPr>
            <a:xfrm>
              <a:off x="7662672" y="6135624"/>
              <a:ext cx="1408176" cy="706828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59000">
                  <a:sysClr val="window" lastClr="FFFFFF">
                    <a:alpha val="20000"/>
                    <a:lumMod val="60000"/>
                  </a:sysClr>
                </a:gs>
                <a:gs pos="67000">
                  <a:sysClr val="window" lastClr="FFFFFF">
                    <a:alpha val="20000"/>
                  </a:sysClr>
                </a:gs>
                <a:gs pos="100000">
                  <a:sysClr val="window" lastClr="FFFFFF">
                    <a:alpha val="20000"/>
                    <a:lumMod val="20000"/>
                  </a:sysClr>
                </a:gs>
                <a:gs pos="23000">
                  <a:sysClr val="windowText" lastClr="000000">
                    <a:lumMod val="52000"/>
                    <a:lumOff val="48000"/>
                    <a:alpha val="20000"/>
                  </a:sysClr>
                </a:gs>
                <a:gs pos="9000">
                  <a:sysClr val="windowText" lastClr="000000">
                    <a:alpha val="20000"/>
                    <a:lumMod val="0"/>
                    <a:lumOff val="100000"/>
                  </a:sysClr>
                </a:gs>
                <a:gs pos="35000">
                  <a:sysClr val="windowText" lastClr="000000">
                    <a:lumMod val="95000"/>
                    <a:lumOff val="5000"/>
                    <a:alpha val="20000"/>
                  </a:sysClr>
                </a:gs>
                <a:gs pos="43000">
                  <a:sysClr val="window" lastClr="FFFFFF">
                    <a:alpha val="20000"/>
                    <a:lumMod val="100000"/>
                  </a:sysClr>
                </a:gs>
              </a:gsLst>
              <a:lin ang="33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ound Same Side Corner Rectangle 70"/>
            <p:cNvSpPr/>
            <p:nvPr userDrawn="1"/>
          </p:nvSpPr>
          <p:spPr>
            <a:xfrm>
              <a:off x="7666210" y="6108192"/>
              <a:ext cx="1399032" cy="731520"/>
            </a:xfrm>
            <a:prstGeom prst="round2SameRect">
              <a:avLst>
                <a:gd name="adj1" fmla="val 9581"/>
                <a:gd name="adj2" fmla="val 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ound Same Side Corner Rectangle 71"/>
            <p:cNvSpPr/>
            <p:nvPr userDrawn="1"/>
          </p:nvSpPr>
          <p:spPr>
            <a:xfrm>
              <a:off x="7662672" y="6136281"/>
              <a:ext cx="1408176" cy="706828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0">
                  <a:sysClr val="windowText" lastClr="000000">
                    <a:lumMod val="52000"/>
                    <a:lumOff val="48000"/>
                    <a:alpha val="17000"/>
                  </a:sysClr>
                </a:gs>
                <a:gs pos="68000">
                  <a:sysClr val="windowText" lastClr="000000">
                    <a:lumMod val="95000"/>
                    <a:lumOff val="5000"/>
                    <a:alpha val="20000"/>
                  </a:sysClr>
                </a:gs>
                <a:gs pos="34000">
                  <a:sysClr val="windowText" lastClr="000000">
                    <a:lumMod val="85000"/>
                    <a:lumOff val="15000"/>
                    <a:alpha val="20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Round Same Side Corner Rectangle 60"/>
            <p:cNvSpPr/>
            <p:nvPr userDrawn="1"/>
          </p:nvSpPr>
          <p:spPr>
            <a:xfrm>
              <a:off x="7662672" y="6135624"/>
              <a:ext cx="1408176" cy="706828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73000">
                  <a:sysClr val="window" lastClr="FFFFFF">
                    <a:lumMod val="75000"/>
                  </a:sysClr>
                </a:gs>
                <a:gs pos="91000">
                  <a:srgbClr val="7F7F7F"/>
                </a:gs>
                <a:gs pos="0">
                  <a:sysClr val="window" lastClr="FFFFFF">
                    <a:lumMod val="85000"/>
                  </a:sysClr>
                </a:gs>
                <a:gs pos="13000">
                  <a:sysClr val="window" lastClr="FFFFFF">
                    <a:lumMod val="95000"/>
                  </a:sysClr>
                </a:gs>
                <a:gs pos="34000">
                  <a:sysClr val="window" lastClr="FFFFFF">
                    <a:lumMod val="75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  <a:gs pos="48000">
                  <a:sysClr val="window" lastClr="FFFFFF">
                    <a:lumMod val="95000"/>
                  </a:sysClr>
                </a:gs>
              </a:gsLst>
              <a:lin ang="4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4" name="AMC"/>
            <p:cNvGrpSpPr>
              <a:grpSpLocks noChangeAspect="1"/>
            </p:cNvGrpSpPr>
            <p:nvPr userDrawn="1"/>
          </p:nvGrpSpPr>
          <p:grpSpPr bwMode="auto">
            <a:xfrm>
              <a:off x="7857433" y="6251059"/>
              <a:ext cx="398631" cy="467776"/>
              <a:chOff x="3311" y="1094"/>
              <a:chExt cx="1816" cy="2131"/>
            </a:xfrm>
          </p:grpSpPr>
          <p:sp>
            <p:nvSpPr>
              <p:cNvPr id="75" name="WHITE bkgrnd"/>
              <p:cNvSpPr>
                <a:spLocks/>
              </p:cNvSpPr>
              <p:nvPr/>
            </p:nvSpPr>
            <p:spPr bwMode="auto">
              <a:xfrm>
                <a:off x="3333" y="1116"/>
                <a:ext cx="1772" cy="2086"/>
              </a:xfrm>
              <a:custGeom>
                <a:avLst/>
                <a:gdLst>
                  <a:gd name="T0" fmla="*/ 1477 w 2954"/>
                  <a:gd name="T1" fmla="*/ 0 h 3479"/>
                  <a:gd name="T2" fmla="*/ 2954 w 2954"/>
                  <a:gd name="T3" fmla="*/ 356 h 3479"/>
                  <a:gd name="T4" fmla="*/ 2954 w 2954"/>
                  <a:gd name="T5" fmla="*/ 1377 h 3479"/>
                  <a:gd name="T6" fmla="*/ 1477 w 2954"/>
                  <a:gd name="T7" fmla="*/ 3479 h 3479"/>
                  <a:gd name="T8" fmla="*/ 0 w 2954"/>
                  <a:gd name="T9" fmla="*/ 1377 h 3479"/>
                  <a:gd name="T10" fmla="*/ 0 w 2954"/>
                  <a:gd name="T11" fmla="*/ 356 h 3479"/>
                  <a:gd name="T12" fmla="*/ 1477 w 2954"/>
                  <a:gd name="T13" fmla="*/ 0 h 3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4" h="3479">
                    <a:moveTo>
                      <a:pt x="1477" y="0"/>
                    </a:moveTo>
                    <a:cubicBezTo>
                      <a:pt x="2003" y="0"/>
                      <a:pt x="2609" y="127"/>
                      <a:pt x="2954" y="356"/>
                    </a:cubicBezTo>
                    <a:cubicBezTo>
                      <a:pt x="2954" y="1377"/>
                      <a:pt x="2954" y="1377"/>
                      <a:pt x="2954" y="1377"/>
                    </a:cubicBezTo>
                    <a:cubicBezTo>
                      <a:pt x="2954" y="2275"/>
                      <a:pt x="2402" y="3111"/>
                      <a:pt x="1477" y="3479"/>
                    </a:cubicBezTo>
                    <a:cubicBezTo>
                      <a:pt x="552" y="3111"/>
                      <a:pt x="0" y="2275"/>
                      <a:pt x="0" y="137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345" y="127"/>
                      <a:pt x="95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76" name="BLACK outline"/>
              <p:cNvSpPr>
                <a:spLocks noEditPoints="1"/>
              </p:cNvSpPr>
              <p:nvPr/>
            </p:nvSpPr>
            <p:spPr bwMode="auto">
              <a:xfrm>
                <a:off x="3311" y="1094"/>
                <a:ext cx="1816" cy="2131"/>
              </a:xfrm>
              <a:custGeom>
                <a:avLst/>
                <a:gdLst>
                  <a:gd name="T0" fmla="*/ 3010 w 3026"/>
                  <a:gd name="T1" fmla="*/ 362 h 3554"/>
                  <a:gd name="T2" fmla="*/ 2328 w 3026"/>
                  <a:gd name="T3" fmla="*/ 93 h 3554"/>
                  <a:gd name="T4" fmla="*/ 1513 w 3026"/>
                  <a:gd name="T5" fmla="*/ 0 h 3554"/>
                  <a:gd name="T6" fmla="*/ 698 w 3026"/>
                  <a:gd name="T7" fmla="*/ 93 h 3554"/>
                  <a:gd name="T8" fmla="*/ 16 w 3026"/>
                  <a:gd name="T9" fmla="*/ 362 h 3554"/>
                  <a:gd name="T10" fmla="*/ 0 w 3026"/>
                  <a:gd name="T11" fmla="*/ 373 h 3554"/>
                  <a:gd name="T12" fmla="*/ 0 w 3026"/>
                  <a:gd name="T13" fmla="*/ 1413 h 3554"/>
                  <a:gd name="T14" fmla="*/ 398 w 3026"/>
                  <a:gd name="T15" fmla="*/ 2683 h 3554"/>
                  <a:gd name="T16" fmla="*/ 1500 w 3026"/>
                  <a:gd name="T17" fmla="*/ 3548 h 3554"/>
                  <a:gd name="T18" fmla="*/ 1513 w 3026"/>
                  <a:gd name="T19" fmla="*/ 3554 h 3554"/>
                  <a:gd name="T20" fmla="*/ 1526 w 3026"/>
                  <a:gd name="T21" fmla="*/ 3548 h 3554"/>
                  <a:gd name="T22" fmla="*/ 2628 w 3026"/>
                  <a:gd name="T23" fmla="*/ 2683 h 3554"/>
                  <a:gd name="T24" fmla="*/ 3026 w 3026"/>
                  <a:gd name="T25" fmla="*/ 1413 h 3554"/>
                  <a:gd name="T26" fmla="*/ 3026 w 3026"/>
                  <a:gd name="T27" fmla="*/ 373 h 3554"/>
                  <a:gd name="T28" fmla="*/ 3010 w 3026"/>
                  <a:gd name="T29" fmla="*/ 362 h 3554"/>
                  <a:gd name="T30" fmla="*/ 2954 w 3026"/>
                  <a:gd name="T31" fmla="*/ 1413 h 3554"/>
                  <a:gd name="T32" fmla="*/ 1513 w 3026"/>
                  <a:gd name="T33" fmla="*/ 3476 h 3554"/>
                  <a:gd name="T34" fmla="*/ 72 w 3026"/>
                  <a:gd name="T35" fmla="*/ 1413 h 3554"/>
                  <a:gd name="T36" fmla="*/ 72 w 3026"/>
                  <a:gd name="T37" fmla="*/ 412 h 3554"/>
                  <a:gd name="T38" fmla="*/ 1513 w 3026"/>
                  <a:gd name="T39" fmla="*/ 72 h 3554"/>
                  <a:gd name="T40" fmla="*/ 2954 w 3026"/>
                  <a:gd name="T41" fmla="*/ 412 h 3554"/>
                  <a:gd name="T42" fmla="*/ 2954 w 3026"/>
                  <a:gd name="T43" fmla="*/ 1413 h 3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26" h="3554">
                    <a:moveTo>
                      <a:pt x="3010" y="362"/>
                    </a:moveTo>
                    <a:cubicBezTo>
                      <a:pt x="2842" y="251"/>
                      <a:pt x="2606" y="158"/>
                      <a:pt x="2328" y="93"/>
                    </a:cubicBezTo>
                    <a:cubicBezTo>
                      <a:pt x="2069" y="33"/>
                      <a:pt x="1779" y="0"/>
                      <a:pt x="1513" y="0"/>
                    </a:cubicBezTo>
                    <a:cubicBezTo>
                      <a:pt x="1247" y="0"/>
                      <a:pt x="957" y="33"/>
                      <a:pt x="698" y="93"/>
                    </a:cubicBezTo>
                    <a:cubicBezTo>
                      <a:pt x="420" y="158"/>
                      <a:pt x="184" y="251"/>
                      <a:pt x="16" y="362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1413"/>
                      <a:pt x="0" y="1413"/>
                      <a:pt x="0" y="1413"/>
                    </a:cubicBezTo>
                    <a:cubicBezTo>
                      <a:pt x="0" y="1867"/>
                      <a:pt x="138" y="2306"/>
                      <a:pt x="398" y="2683"/>
                    </a:cubicBezTo>
                    <a:cubicBezTo>
                      <a:pt x="664" y="3068"/>
                      <a:pt x="1045" y="3368"/>
                      <a:pt x="1500" y="3548"/>
                    </a:cubicBezTo>
                    <a:cubicBezTo>
                      <a:pt x="1513" y="3554"/>
                      <a:pt x="1513" y="3554"/>
                      <a:pt x="1513" y="3554"/>
                    </a:cubicBezTo>
                    <a:cubicBezTo>
                      <a:pt x="1526" y="3548"/>
                      <a:pt x="1526" y="3548"/>
                      <a:pt x="1526" y="3548"/>
                    </a:cubicBezTo>
                    <a:cubicBezTo>
                      <a:pt x="1981" y="3368"/>
                      <a:pt x="2362" y="3068"/>
                      <a:pt x="2628" y="2683"/>
                    </a:cubicBezTo>
                    <a:cubicBezTo>
                      <a:pt x="2888" y="2306"/>
                      <a:pt x="3026" y="1867"/>
                      <a:pt x="3026" y="1413"/>
                    </a:cubicBezTo>
                    <a:cubicBezTo>
                      <a:pt x="3026" y="373"/>
                      <a:pt x="3026" y="373"/>
                      <a:pt x="3026" y="373"/>
                    </a:cubicBezTo>
                    <a:lnTo>
                      <a:pt x="3010" y="362"/>
                    </a:lnTo>
                    <a:close/>
                    <a:moveTo>
                      <a:pt x="2954" y="1413"/>
                    </a:moveTo>
                    <a:cubicBezTo>
                      <a:pt x="2954" y="2314"/>
                      <a:pt x="2389" y="3122"/>
                      <a:pt x="1513" y="3476"/>
                    </a:cubicBezTo>
                    <a:cubicBezTo>
                      <a:pt x="637" y="3122"/>
                      <a:pt x="72" y="2314"/>
                      <a:pt x="72" y="1413"/>
                    </a:cubicBezTo>
                    <a:cubicBezTo>
                      <a:pt x="72" y="412"/>
                      <a:pt x="72" y="412"/>
                      <a:pt x="72" y="412"/>
                    </a:cubicBezTo>
                    <a:cubicBezTo>
                      <a:pt x="391" y="208"/>
                      <a:pt x="966" y="72"/>
                      <a:pt x="1513" y="72"/>
                    </a:cubicBezTo>
                    <a:cubicBezTo>
                      <a:pt x="2060" y="72"/>
                      <a:pt x="2635" y="208"/>
                      <a:pt x="2954" y="412"/>
                    </a:cubicBezTo>
                    <a:lnTo>
                      <a:pt x="2954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77" name="BLUE"/>
              <p:cNvSpPr>
                <a:spLocks/>
              </p:cNvSpPr>
              <p:nvPr/>
            </p:nvSpPr>
            <p:spPr bwMode="auto">
              <a:xfrm>
                <a:off x="4219" y="1369"/>
                <a:ext cx="797" cy="1744"/>
              </a:xfrm>
              <a:custGeom>
                <a:avLst/>
                <a:gdLst>
                  <a:gd name="T0" fmla="*/ 1329 w 1329"/>
                  <a:gd name="T1" fmla="*/ 40 h 2908"/>
                  <a:gd name="T2" fmla="*/ 302 w 1329"/>
                  <a:gd name="T3" fmla="*/ 1068 h 2908"/>
                  <a:gd name="T4" fmla="*/ 544 w 1329"/>
                  <a:gd name="T5" fmla="*/ 1370 h 2908"/>
                  <a:gd name="T6" fmla="*/ 0 w 1329"/>
                  <a:gd name="T7" fmla="*/ 1991 h 2908"/>
                  <a:gd name="T8" fmla="*/ 0 w 1329"/>
                  <a:gd name="T9" fmla="*/ 2908 h 2908"/>
                  <a:gd name="T10" fmla="*/ 1329 w 1329"/>
                  <a:gd name="T11" fmla="*/ 930 h 2908"/>
                  <a:gd name="T12" fmla="*/ 1329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1329" y="40"/>
                    </a:moveTo>
                    <a:cubicBezTo>
                      <a:pt x="302" y="1068"/>
                      <a:pt x="302" y="1068"/>
                      <a:pt x="302" y="1068"/>
                    </a:cubicBezTo>
                    <a:cubicBezTo>
                      <a:pt x="544" y="1370"/>
                      <a:pt x="544" y="1370"/>
                      <a:pt x="544" y="1370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908"/>
                      <a:pt x="0" y="2908"/>
                      <a:pt x="0" y="2908"/>
                    </a:cubicBezTo>
                    <a:cubicBezTo>
                      <a:pt x="540" y="2665"/>
                      <a:pt x="1329" y="2054"/>
                      <a:pt x="1329" y="930"/>
                    </a:cubicBezTo>
                    <a:cubicBezTo>
                      <a:pt x="1329" y="0"/>
                      <a:pt x="1329" y="41"/>
                      <a:pt x="1329" y="4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78" name="RED"/>
              <p:cNvSpPr>
                <a:spLocks/>
              </p:cNvSpPr>
              <p:nvPr/>
            </p:nvSpPr>
            <p:spPr bwMode="auto">
              <a:xfrm>
                <a:off x="3422" y="1369"/>
                <a:ext cx="797" cy="1744"/>
              </a:xfrm>
              <a:custGeom>
                <a:avLst/>
                <a:gdLst>
                  <a:gd name="T0" fmla="*/ 0 w 1329"/>
                  <a:gd name="T1" fmla="*/ 40 h 2908"/>
                  <a:gd name="T2" fmla="*/ 1027 w 1329"/>
                  <a:gd name="T3" fmla="*/ 1068 h 2908"/>
                  <a:gd name="T4" fmla="*/ 785 w 1329"/>
                  <a:gd name="T5" fmla="*/ 1370 h 2908"/>
                  <a:gd name="T6" fmla="*/ 1329 w 1329"/>
                  <a:gd name="T7" fmla="*/ 1991 h 2908"/>
                  <a:gd name="T8" fmla="*/ 1329 w 1329"/>
                  <a:gd name="T9" fmla="*/ 2908 h 2908"/>
                  <a:gd name="T10" fmla="*/ 0 w 1329"/>
                  <a:gd name="T11" fmla="*/ 930 h 2908"/>
                  <a:gd name="T12" fmla="*/ 0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0" y="40"/>
                    </a:moveTo>
                    <a:cubicBezTo>
                      <a:pt x="1027" y="1068"/>
                      <a:pt x="1027" y="1068"/>
                      <a:pt x="1027" y="1068"/>
                    </a:cubicBezTo>
                    <a:cubicBezTo>
                      <a:pt x="785" y="1370"/>
                      <a:pt x="785" y="1370"/>
                      <a:pt x="785" y="1370"/>
                    </a:cubicBezTo>
                    <a:cubicBezTo>
                      <a:pt x="1329" y="1991"/>
                      <a:pt x="1329" y="1991"/>
                      <a:pt x="1329" y="1991"/>
                    </a:cubicBezTo>
                    <a:cubicBezTo>
                      <a:pt x="1329" y="2908"/>
                      <a:pt x="1329" y="2908"/>
                      <a:pt x="1329" y="2908"/>
                    </a:cubicBezTo>
                    <a:cubicBezTo>
                      <a:pt x="789" y="2665"/>
                      <a:pt x="0" y="2054"/>
                      <a:pt x="0" y="930"/>
                    </a:cubicBezTo>
                    <a:cubicBezTo>
                      <a:pt x="0" y="0"/>
                      <a:pt x="0" y="41"/>
                      <a:pt x="0" y="40"/>
                    </a:cubicBezTo>
                    <a:close/>
                  </a:path>
                </a:pathLst>
              </a:custGeom>
              <a:solidFill>
                <a:srgbClr val="C3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</p:grpSp>
      </p:grpSp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04" y="6233652"/>
            <a:ext cx="539491" cy="50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3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9" r:id="rId2"/>
    <p:sldLayoutId id="2147483720" r:id="rId3"/>
    <p:sldLayoutId id="2147483722" r:id="rId4"/>
    <p:sldLayoutId id="2147483723" r:id="rId5"/>
  </p:sldLayoutIdLst>
  <p:transition spd="slow">
    <p:fade/>
  </p:transition>
  <p:timing>
    <p:tnLst>
      <p:par>
        <p:cTn id="1" dur="indefinite" restart="never" nodeType="tmRoot"/>
      </p:par>
    </p:tnLst>
  </p:timing>
  <p:hf sldNum="0"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7F7F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anose="05000000000000000000" pitchFamily="2" charset="2"/>
        <a:buChar char="ü"/>
        <a:tabLst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2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576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tiff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usarmy.gordon.imcom-fmwrc.mbx.acs-financial-readiness@mail.mil" TargetMode="External"/><Relationship Id="rId4" Type="http://schemas.openxmlformats.org/officeDocument/2006/relationships/hyperlink" Target="https://gordon.armymwr.com/financial-readiness/first-term-traini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75274" y="2929247"/>
            <a:ext cx="7751318" cy="2132892"/>
          </a:xfrm>
        </p:spPr>
        <p:txBody>
          <a:bodyPr anchor="ctr"/>
          <a:lstStyle/>
          <a:p>
            <a:pPr algn="ctr"/>
            <a:r>
              <a:rPr lang="en-US" dirty="0" smtClean="0"/>
              <a:t>Fort Gordon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mtClean="0"/>
              <a:t>Newcomer’s Orientation Brief</a:t>
            </a:r>
            <a:r>
              <a:rPr lang="en-US" dirty="0"/>
              <a:t/>
            </a:r>
            <a:br>
              <a:rPr lang="en-US" dirty="0"/>
            </a:br>
            <a:r>
              <a:rPr lang="en-US" smtClean="0"/>
              <a:t/>
            </a:r>
            <a:br>
              <a:rPr lang="en-US" smtClean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3765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0"/>
            <a:ext cx="9144000" cy="96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>
                <a:latin typeface="Arial Narrow" panose="020B0606020202030204" pitchFamily="34" charset="0"/>
              </a:rPr>
              <a:t>Family and </a:t>
            </a:r>
            <a:r>
              <a:rPr lang="en-US" dirty="0">
                <a:latin typeface="+mn-lt"/>
              </a:rPr>
              <a:t>Morale</a:t>
            </a:r>
            <a:r>
              <a:rPr lang="en-US" dirty="0">
                <a:latin typeface="Arial Narrow" panose="020B0606020202030204" pitchFamily="34" charset="0"/>
              </a:rPr>
              <a:t>, Welfare and Recreation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852656" y="1467023"/>
            <a:ext cx="4291343" cy="4746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 smtClean="0"/>
              <a:t>Aquatics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dirty="0" smtClean="0"/>
              <a:t>Indoor Pool (lap pool)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dirty="0" smtClean="0"/>
              <a:t>Outdoor Pool &amp; Spray Park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 smtClean="0"/>
              <a:t>Gordon Lanes Bowling Center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dirty="0" smtClean="0"/>
              <a:t>Pro Shop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dirty="0" smtClean="0"/>
              <a:t>Birthday Parties, Summer Specials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 smtClean="0"/>
              <a:t>Disc Golf Course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dirty="0" smtClean="0"/>
              <a:t>Army/Air Force Course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dirty="0" smtClean="0"/>
              <a:t>Marines/Navy Course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 smtClean="0"/>
              <a:t>Gordon Lakes Golf Course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dirty="0" smtClean="0"/>
              <a:t>PGA Instructors - Pro Shop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dirty="0" smtClean="0"/>
              <a:t>Tournament Pavilion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" y="1467023"/>
            <a:ext cx="4309450" cy="466548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Sports Equipment Rental</a:t>
            </a:r>
          </a:p>
          <a:p>
            <a:pPr marL="457200" lvl="1" indent="0" algn="ctr">
              <a:buNone/>
            </a:pPr>
            <a:r>
              <a:rPr lang="en-US" dirty="0" smtClean="0"/>
              <a:t>Sports Balls - Jerseys</a:t>
            </a:r>
          </a:p>
          <a:p>
            <a:pPr marL="457200" lvl="1" indent="0" algn="ctr">
              <a:buNone/>
            </a:pPr>
            <a:r>
              <a:rPr lang="en-US" dirty="0" smtClean="0"/>
              <a:t>Tug-o-War Ropes</a:t>
            </a:r>
          </a:p>
          <a:p>
            <a:pPr marL="457200" lvl="1" indent="0" algn="ctr">
              <a:buNone/>
            </a:pPr>
            <a:r>
              <a:rPr lang="en-US" dirty="0" smtClean="0"/>
              <a:t>And more…</a:t>
            </a:r>
          </a:p>
          <a:p>
            <a:pPr marL="0" indent="0" algn="ctr">
              <a:buNone/>
            </a:pPr>
            <a:r>
              <a:rPr lang="en-US" dirty="0" smtClean="0"/>
              <a:t>Gyms</a:t>
            </a:r>
          </a:p>
          <a:p>
            <a:pPr marL="457200" lvl="1" indent="0" algn="ctr">
              <a:buNone/>
            </a:pPr>
            <a:r>
              <a:rPr lang="en-US" dirty="0" smtClean="0"/>
              <a:t>Strength Board, Circuit Training, etc.</a:t>
            </a:r>
          </a:p>
          <a:p>
            <a:pPr marL="0" indent="0" algn="ctr">
              <a:buNone/>
            </a:pPr>
            <a:r>
              <a:rPr lang="en-US" dirty="0" smtClean="0"/>
              <a:t>Run Series</a:t>
            </a:r>
          </a:p>
          <a:p>
            <a:pPr marL="457200" lvl="1" indent="0" algn="ctr">
              <a:buNone/>
            </a:pPr>
            <a:r>
              <a:rPr lang="en-US" dirty="0" smtClean="0"/>
              <a:t>Superheroes, Dr. Seuss, Glow, etc.</a:t>
            </a:r>
          </a:p>
          <a:p>
            <a:pPr marL="0" indent="0" algn="ctr">
              <a:buNone/>
            </a:pPr>
            <a:r>
              <a:rPr lang="en-US" dirty="0" smtClean="0"/>
              <a:t>Intramural Sports</a:t>
            </a:r>
          </a:p>
          <a:p>
            <a:pPr marL="457200" lvl="1" indent="0" algn="ctr">
              <a:buNone/>
            </a:pPr>
            <a:r>
              <a:rPr lang="en-US" dirty="0" smtClean="0"/>
              <a:t>Kickball – Softball – Football - Basketball</a:t>
            </a:r>
          </a:p>
          <a:p>
            <a:pPr marL="0" indent="0" algn="ctr">
              <a:buNone/>
            </a:pPr>
            <a:r>
              <a:rPr lang="en-US" dirty="0" smtClean="0"/>
              <a:t>Warrior Adventure Quest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3281" y="846034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Sports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&amp; Fitness</a:t>
            </a:r>
          </a:p>
        </p:txBody>
      </p:sp>
    </p:spTree>
    <p:extLst>
      <p:ext uri="{BB962C8B-B14F-4D97-AF65-F5344CB8AC3E}">
        <p14:creationId xmlns:p14="http://schemas.microsoft.com/office/powerpoint/2010/main" val="373315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81"/>
    </mc:Choice>
    <mc:Fallback xmlns="">
      <p:transition spd="slow" advTm="8588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0" y="114299"/>
            <a:ext cx="9144000" cy="61546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latin typeface="+mn-lt"/>
              </a:rPr>
              <a:t>Legal Assistance Division</a:t>
            </a:r>
            <a:endParaRPr lang="en-US" sz="2800" dirty="0">
              <a:latin typeface="+mn-lt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0" y="685800"/>
            <a:ext cx="9144000" cy="61585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F7F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b="0" dirty="0" smtClean="0">
                <a:latin typeface="Arial Narrow" panose="020B0606020202030204" pitchFamily="34" charset="0"/>
              </a:rPr>
              <a:t>Contact Information</a:t>
            </a:r>
            <a:endParaRPr lang="en-US" sz="2400" b="0" dirty="0">
              <a:latin typeface="Arial Narrow" panose="020B0606020202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376556"/>
            <a:ext cx="9144000" cy="4751562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sz="2800" b="0" dirty="0" smtClean="0">
              <a:solidFill>
                <a:prstClr val="black"/>
              </a:solidFill>
              <a:latin typeface=" Arial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sz="2800" b="0" dirty="0" smtClean="0">
                <a:solidFill>
                  <a:prstClr val="black"/>
                </a:solidFill>
                <a:latin typeface=" Arial"/>
              </a:rPr>
              <a:t>Legal Assistance Division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sz="2800" b="0" dirty="0" smtClean="0">
                <a:solidFill>
                  <a:prstClr val="black"/>
                </a:solidFill>
                <a:latin typeface=" Arial"/>
              </a:rPr>
              <a:t>267 Heritage Park Lane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sz="2800" b="0" dirty="0" smtClean="0">
                <a:solidFill>
                  <a:prstClr val="black"/>
                </a:solidFill>
                <a:latin typeface=" Arial"/>
              </a:rPr>
              <a:t>Building 35202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sz="2800" b="0" dirty="0" smtClean="0">
                <a:solidFill>
                  <a:prstClr val="black"/>
                </a:solidFill>
                <a:latin typeface=" Arial"/>
              </a:rPr>
              <a:t>(706) 791-7812/7813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sz="2800" b="0" dirty="0" smtClean="0">
                <a:solidFill>
                  <a:prstClr val="black"/>
                </a:solidFill>
                <a:latin typeface=" Arial"/>
              </a:rPr>
              <a:t>and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sz="2800" b="0" dirty="0" smtClean="0">
                <a:solidFill>
                  <a:prstClr val="black"/>
                </a:solidFill>
                <a:latin typeface=" Arial"/>
              </a:rPr>
              <a:t>Darling Hall, Room 191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92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81"/>
    </mc:Choice>
    <mc:Fallback xmlns="">
      <p:transition spd="slow" advTm="8588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54" y="620898"/>
            <a:ext cx="7318070" cy="5488168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-1213339" y="90673"/>
            <a:ext cx="6699738" cy="53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                                                           </a:t>
            </a:r>
            <a:r>
              <a:rPr lang="en-US" sz="2800" b="1" dirty="0">
                <a:latin typeface="+mn-lt"/>
              </a:rPr>
              <a:t>SHARP</a:t>
            </a:r>
          </a:p>
        </p:txBody>
      </p:sp>
    </p:spTree>
    <p:extLst>
      <p:ext uri="{BB962C8B-B14F-4D97-AF65-F5344CB8AC3E}">
        <p14:creationId xmlns:p14="http://schemas.microsoft.com/office/powerpoint/2010/main" val="390677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81"/>
    </mc:Choice>
    <mc:Fallback xmlns="">
      <p:transition spd="slow" advTm="8588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698A42-908B-43FF-A1CE-85DFA1964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80" y="3841800"/>
            <a:ext cx="2625755" cy="1960564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1600200"/>
            <a:ext cx="9144000" cy="4617380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b="0" dirty="0" smtClean="0">
              <a:solidFill>
                <a:prstClr val="black"/>
              </a:solidFill>
              <a:latin typeface=" Arial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b="0" dirty="0" smtClean="0">
                <a:solidFill>
                  <a:prstClr val="black"/>
                </a:solidFill>
                <a:latin typeface=" Arial"/>
              </a:rPr>
              <a:t>Army Substance Abuse Program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b="0" dirty="0" smtClean="0">
                <a:latin typeface=" Arial"/>
              </a:rPr>
              <a:t>202 7th Avenue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b="0" dirty="0" smtClean="0">
                <a:latin typeface=" Arial"/>
              </a:rPr>
              <a:t>Building 38702</a:t>
            </a:r>
            <a:br>
              <a:rPr lang="en-US" b="0" dirty="0" smtClean="0">
                <a:latin typeface=" Arial"/>
              </a:rPr>
            </a:br>
            <a:r>
              <a:rPr lang="en-US" b="0" dirty="0" smtClean="0">
                <a:solidFill>
                  <a:prstClr val="black"/>
                </a:solidFill>
                <a:latin typeface=" Arial"/>
              </a:rPr>
              <a:t>(706) 791-5797/3985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8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701407"/>
            <a:ext cx="9144000" cy="61585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F7F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b="0" dirty="0" smtClean="0">
                <a:latin typeface="Arial Narrow" panose="020B0606020202030204" pitchFamily="34" charset="0"/>
              </a:rPr>
              <a:t>Contact Information</a:t>
            </a:r>
            <a:endParaRPr lang="en-US" sz="2400" b="0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" y="202223"/>
            <a:ext cx="9144000" cy="499184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Army Substance Abuse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2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81"/>
    </mc:Choice>
    <mc:Fallback xmlns="">
      <p:transition spd="slow" advTm="8588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0" y="171320"/>
            <a:ext cx="9144000" cy="53067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mtClean="0"/>
              <a:t>Installation Chaplain’s Office</a:t>
            </a:r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0" y="701999"/>
            <a:ext cx="9144000" cy="615854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F7F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b="0" dirty="0" smtClean="0">
                <a:latin typeface="Arial Narrow" panose="020B0606020202030204" pitchFamily="34" charset="0"/>
              </a:rPr>
              <a:t>Contact</a:t>
            </a:r>
            <a:r>
              <a:rPr lang="en-US" sz="2400" dirty="0" smtClean="0"/>
              <a:t> </a:t>
            </a:r>
            <a:r>
              <a:rPr lang="en-US" sz="2400" b="0" dirty="0" smtClean="0">
                <a:latin typeface="Arial Narrow" panose="020B0606020202030204" pitchFamily="34" charset="0"/>
              </a:rPr>
              <a:t>Information</a:t>
            </a:r>
            <a:endParaRPr lang="en-US" sz="2400" b="0" dirty="0">
              <a:latin typeface="Arial Narrow" panose="020B0606020202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561194"/>
            <a:ext cx="9144000" cy="475156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dirty="0" smtClean="0">
              <a:solidFill>
                <a:prstClr val="black"/>
              </a:solidFill>
              <a:latin typeface=" Arial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dirty="0" smtClean="0">
              <a:solidFill>
                <a:prstClr val="black"/>
              </a:solidFill>
              <a:latin typeface=" Arial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b="0" dirty="0" smtClean="0">
                <a:solidFill>
                  <a:prstClr val="black"/>
                </a:solidFill>
                <a:latin typeface=" Arial"/>
              </a:rPr>
              <a:t>Center Chaplain’s Office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b="0" dirty="0" smtClean="0">
                <a:solidFill>
                  <a:prstClr val="black"/>
                </a:solidFill>
                <a:latin typeface=" Arial"/>
              </a:rPr>
              <a:t>Building 29601, Barnes Avenue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b="0" dirty="0" smtClean="0">
                <a:solidFill>
                  <a:prstClr val="black"/>
                </a:solidFill>
                <a:latin typeface=" Arial"/>
              </a:rPr>
              <a:t>(706) 791-5653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0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81"/>
    </mc:Choice>
    <mc:Fallback xmlns="">
      <p:transition spd="slow" advTm="8588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0" y="200048"/>
            <a:ext cx="9144000" cy="53067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mtClean="0"/>
              <a:t>Garrison Housing Services Office</a:t>
            </a:r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0" y="685800"/>
            <a:ext cx="9144000" cy="615854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F7F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b="0" smtClean="0">
                <a:latin typeface="Arial Narrow" panose="020B0606020202030204" pitchFamily="34" charset="0"/>
              </a:rPr>
              <a:t>Contact Information</a:t>
            </a:r>
            <a:endParaRPr lang="en-US" sz="2400" b="0">
              <a:latin typeface="Arial Narrow" panose="020B0606020202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1885" y="1696916"/>
            <a:ext cx="9144000" cy="49147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sz="2800" b="0" smtClean="0">
              <a:solidFill>
                <a:prstClr val="black"/>
              </a:solidFill>
              <a:latin typeface=" Arial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sz="2800" b="0" smtClean="0">
                <a:solidFill>
                  <a:prstClr val="black"/>
                </a:solidFill>
                <a:latin typeface=" Arial"/>
              </a:rPr>
              <a:t>Garrison Housing Services Office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sz="2800" b="0" smtClean="0">
                <a:solidFill>
                  <a:prstClr val="black"/>
                </a:solidFill>
                <a:latin typeface=" Arial"/>
              </a:rPr>
              <a:t>Darling Hall, Room 129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sz="2800" b="0" smtClean="0">
                <a:solidFill>
                  <a:prstClr val="black"/>
                </a:solidFill>
                <a:latin typeface=" Arial"/>
              </a:rPr>
              <a:t>(706) 791-5116</a:t>
            </a:r>
            <a:endParaRPr lang="en-US" sz="2800" b="0">
              <a:solidFill>
                <a:prstClr val="black"/>
              </a:solidFill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03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81"/>
    </mc:Choice>
    <mc:Fallback xmlns="">
      <p:transition spd="slow" advTm="8588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0" y="194519"/>
            <a:ext cx="9144001" cy="53067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mtClean="0"/>
              <a:t>Managed Care</a:t>
            </a:r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-1" y="725198"/>
            <a:ext cx="9144001" cy="615854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F7F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b="0" smtClean="0">
                <a:latin typeface="Arial Narrow" panose="020B0606020202030204" pitchFamily="34" charset="0"/>
              </a:rPr>
              <a:t>Contact Information</a:t>
            </a:r>
            <a:endParaRPr lang="en-US" sz="2400" b="0">
              <a:latin typeface="Arial Narrow" panose="020B0606020202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1" y="1438102"/>
            <a:ext cx="9144001" cy="4751562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Wingdings 3" panose="05040102010807070707" pitchFamily="18" charset="2"/>
              <a:buNone/>
            </a:pPr>
            <a:endParaRPr lang="en-US" altLang="en-US" sz="2800" b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2800" b="0" smtClean="0">
                <a:solidFill>
                  <a:srgbClr val="000000"/>
                </a:solidFill>
              </a:rPr>
              <a:t>DDEAMC, 2</a:t>
            </a:r>
            <a:r>
              <a:rPr lang="en-US" altLang="en-US" sz="2800" b="0" baseline="30000" smtClean="0">
                <a:solidFill>
                  <a:srgbClr val="000000"/>
                </a:solidFill>
              </a:rPr>
              <a:t>nd</a:t>
            </a:r>
            <a:r>
              <a:rPr lang="en-US" altLang="en-US" sz="2800" b="0" smtClean="0">
                <a:solidFill>
                  <a:srgbClr val="000000"/>
                </a:solidFill>
              </a:rPr>
              <a:t> Floor</a:t>
            </a:r>
          </a:p>
          <a:p>
            <a:pPr algn="ctr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2800" b="0" smtClean="0">
                <a:solidFill>
                  <a:srgbClr val="000000"/>
                </a:solidFill>
              </a:rPr>
              <a:t>(706) 787-5811/5022</a:t>
            </a:r>
          </a:p>
          <a:p>
            <a:pPr algn="ctr">
              <a:spcBef>
                <a:spcPct val="0"/>
              </a:spcBef>
              <a:buFont typeface="Wingdings 3" panose="05040102010807070707" pitchFamily="18" charset="2"/>
              <a:buNone/>
            </a:pPr>
            <a:endParaRPr lang="en-US" altLang="en-US" sz="2800" b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 typeface="Wingdings 3" panose="05040102010807070707" pitchFamily="18" charset="2"/>
              <a:buNone/>
            </a:pPr>
            <a:endParaRPr lang="en-US" altLang="en-US" sz="2800" b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2800" b="0" smtClean="0">
                <a:solidFill>
                  <a:srgbClr val="000000"/>
                </a:solidFill>
              </a:rPr>
              <a:t>Humana Military </a:t>
            </a:r>
          </a:p>
          <a:p>
            <a:pPr algn="ctr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2800" b="0" smtClean="0">
                <a:solidFill>
                  <a:srgbClr val="000000"/>
                </a:solidFill>
              </a:rPr>
              <a:t>TRICARE East Region</a:t>
            </a:r>
          </a:p>
          <a:p>
            <a:pPr algn="ctr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2800" b="0" smtClean="0">
                <a:solidFill>
                  <a:srgbClr val="000000"/>
                </a:solidFill>
              </a:rPr>
              <a:t>(800) 444-5445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800" b="0"/>
          </a:p>
        </p:txBody>
      </p:sp>
    </p:spTree>
    <p:extLst>
      <p:ext uri="{BB962C8B-B14F-4D97-AF65-F5344CB8AC3E}">
        <p14:creationId xmlns:p14="http://schemas.microsoft.com/office/powerpoint/2010/main" val="245094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81"/>
    </mc:Choice>
    <mc:Fallback xmlns="">
      <p:transition spd="slow" advTm="8588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0" y="211015"/>
            <a:ext cx="9144000" cy="483577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mtClean="0"/>
              <a:t>MFLC</a:t>
            </a:r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0" y="685800"/>
            <a:ext cx="9144000" cy="61585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F7F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b="0" smtClean="0">
                <a:latin typeface="Arial Narrow" panose="020B0606020202030204" pitchFamily="34" charset="0"/>
              </a:rPr>
              <a:t>Military Family Life Counselor</a:t>
            </a:r>
            <a:endParaRPr lang="en-US" sz="2400" b="0">
              <a:latin typeface="Arial Narrow" panose="020B0606020202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" y="1438102"/>
            <a:ext cx="9144000" cy="475156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200" b="0" dirty="0" smtClean="0"/>
              <a:t>Non-medical short-term, situational problem-solving counseling to Service Members and their families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100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dirty="0" smtClean="0"/>
              <a:t>Life Skills such as anger management, relationship issues, decision-making skills and communication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1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dirty="0" smtClean="0"/>
              <a:t>Military Lifestyle services include deployment stress, coping skills, relocation adjustment, homesickness and separation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Services are confidential and private, except for duty to warn situations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b="0" dirty="0" smtClean="0">
              <a:solidFill>
                <a:srgbClr val="000000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2200" b="0" dirty="0" smtClean="0">
                <a:solidFill>
                  <a:srgbClr val="000000"/>
                </a:solidFill>
              </a:rPr>
              <a:t>Command Support Center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2200" b="0" dirty="0" smtClean="0">
                <a:solidFill>
                  <a:srgbClr val="000000"/>
                </a:solidFill>
              </a:rPr>
              <a:t>Army Community Service Suite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2200" b="0" dirty="0" smtClean="0">
                <a:solidFill>
                  <a:srgbClr val="000000"/>
                </a:solidFill>
              </a:rPr>
              <a:t>271 Heritage Park Ln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2200" b="0" dirty="0" smtClean="0">
                <a:solidFill>
                  <a:srgbClr val="000000"/>
                </a:solidFill>
              </a:rPr>
              <a:t>Building 35200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2200" b="0" dirty="0" smtClean="0">
                <a:solidFill>
                  <a:srgbClr val="000000"/>
                </a:solidFill>
              </a:rPr>
              <a:t>(706) 877-0979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2200" b="0" dirty="0" smtClean="0">
              <a:solidFill>
                <a:srgbClr val="000000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2200" b="0" dirty="0" smtClean="0">
                <a:solidFill>
                  <a:srgbClr val="000000"/>
                </a:solidFill>
              </a:rPr>
              <a:t>35</a:t>
            </a:r>
            <a:r>
              <a:rPr lang="en-US" altLang="en-US" sz="2200" b="0" baseline="30000" dirty="0" smtClean="0">
                <a:solidFill>
                  <a:srgbClr val="000000"/>
                </a:solidFill>
              </a:rPr>
              <a:t>th</a:t>
            </a:r>
            <a:r>
              <a:rPr lang="en-US" altLang="en-US" sz="2200" b="0" dirty="0" smtClean="0">
                <a:solidFill>
                  <a:srgbClr val="000000"/>
                </a:solidFill>
              </a:rPr>
              <a:t> Signal BDE  (706) 691-7338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2200" b="0" dirty="0" smtClean="0">
                <a:solidFill>
                  <a:srgbClr val="000000"/>
                </a:solidFill>
              </a:rPr>
              <a:t>480</a:t>
            </a:r>
            <a:r>
              <a:rPr lang="en-US" altLang="en-US" sz="2200" b="0" baseline="30000" dirty="0" smtClean="0">
                <a:solidFill>
                  <a:srgbClr val="000000"/>
                </a:solidFill>
              </a:rPr>
              <a:t>th</a:t>
            </a:r>
            <a:r>
              <a:rPr lang="en-US" altLang="en-US" sz="2200" b="0" dirty="0" smtClean="0">
                <a:solidFill>
                  <a:srgbClr val="000000"/>
                </a:solidFill>
              </a:rPr>
              <a:t> ISR  (706) 755-4143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81"/>
    </mc:Choice>
    <mc:Fallback xmlns="">
      <p:transition spd="slow" advTm="8588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1" y="175846"/>
            <a:ext cx="9143999" cy="53633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mtClean="0"/>
              <a:t>Pets</a:t>
            </a:r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52855" y="1374797"/>
            <a:ext cx="9143999" cy="4751562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Microchips Mandatory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Update your contact information!</a:t>
            </a:r>
          </a:p>
          <a:p>
            <a:pPr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Fort Gordon Veterinary Clinic  (706) 787-7375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Inoculations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Well pet care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Sick pet care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No emergency services</a:t>
            </a:r>
          </a:p>
          <a:p>
            <a:pPr lvl="1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Augusta Animal Emergency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ONLY after-hours emergency care clinic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8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81"/>
    </mc:Choice>
    <mc:Fallback xmlns="">
      <p:transition spd="slow" advTm="8588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0" y="131971"/>
            <a:ext cx="9143999" cy="53067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mtClean="0"/>
              <a:t>Navigating Fort Gordon</a:t>
            </a:r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0" y="685800"/>
            <a:ext cx="9143999" cy="61585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F7F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b="0" smtClean="0">
                <a:latin typeface="Arial Narrow" panose="020B0606020202030204" pitchFamily="34" charset="0"/>
              </a:rPr>
              <a:t>Gate Access</a:t>
            </a:r>
            <a:endParaRPr lang="en-US" sz="2400" b="0">
              <a:latin typeface="Arial Narrow" panose="020B0606020202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438102"/>
            <a:ext cx="9144000" cy="4751562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rgbClr val="000000"/>
                </a:solidFill>
                <a:latin typeface="+mn-lt"/>
              </a:rPr>
              <a:t>Gate 1 (McKenna Gate): 24/7 </a:t>
            </a:r>
          </a:p>
          <a:p>
            <a:pPr lvl="1"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+mn-lt"/>
              </a:rPr>
              <a:t>Visitor Control Center (VCC): 0600 – 2000 Daily</a:t>
            </a:r>
          </a:p>
          <a:p>
            <a:pPr lvl="1"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+mn-lt"/>
              </a:rPr>
              <a:t>Anyone without DoD ID or AIE Card MUST stop at VCC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b="0" dirty="0" smtClean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b="0" dirty="0" smtClean="0">
                <a:solidFill>
                  <a:srgbClr val="000000"/>
                </a:solidFill>
                <a:latin typeface="+mn-lt"/>
              </a:rPr>
              <a:t>Gate 2: Robinson Ave @ Gordon Hwy (Grovetown)</a:t>
            </a:r>
          </a:p>
          <a:p>
            <a:pPr lvl="1"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+mn-lt"/>
              </a:rPr>
              <a:t>0400-2000 Monday-Friday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rgbClr val="000000"/>
                </a:solidFill>
                <a:latin typeface="+mn-lt"/>
              </a:rPr>
              <a:t> Gate 5:  Tobacco Road (Hephzibah)</a:t>
            </a:r>
          </a:p>
          <a:p>
            <a:pPr lvl="1"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+mn-lt"/>
              </a:rPr>
              <a:t>0430-0100 Daily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rgbClr val="000000"/>
              </a:solidFill>
              <a:latin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+mn-lt"/>
              </a:rPr>
              <a:t>100% ID Card Check for all occupants aged 18 or older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81"/>
    </mc:Choice>
    <mc:Fallback xmlns="">
      <p:transition spd="slow" advTm="8588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823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Major Commands on Fort Gordon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2724" y="1072711"/>
            <a:ext cx="2824002" cy="196977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                    </a:t>
            </a:r>
            <a:r>
              <a:rPr lang="en-US" sz="1200" b="1" u="sng" dirty="0">
                <a:solidFill>
                  <a:prstClr val="black"/>
                </a:solidFill>
                <a:cs typeface="Arial" pitchFamily="34" charset="0"/>
              </a:rPr>
              <a:t>ARCYBER</a:t>
            </a:r>
            <a:r>
              <a:rPr lang="en-US" sz="1200" b="1" i="1" dirty="0">
                <a:solidFill>
                  <a:prstClr val="black"/>
                </a:solidFill>
                <a:cs typeface="Arial" pitchFamily="34" charset="0"/>
              </a:rPr>
              <a:t>  (11%)</a:t>
            </a: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en-US" sz="1000" dirty="0">
                <a:solidFill>
                  <a:prstClr val="black"/>
                </a:solidFill>
                <a:cs typeface="Arial" pitchFamily="34" charset="0"/>
              </a:rPr>
            </a:b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                  ARCYBER HQ maintains the Army Network, conducts Cyberspace Operations and synchronizes Information Operations across the entire </a:t>
            </a:r>
            <a:r>
              <a:rPr lang="en-US" sz="900" dirty="0">
                <a:solidFill>
                  <a:prstClr val="black"/>
                </a:solidFill>
                <a:cs typeface="Arial" pitchFamily="34" charset="0"/>
              </a:rPr>
              <a:t>Army</a:t>
            </a: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; JFHQ-Cyber synchronizes operational cyber missions with the Joint Force. NETCOM operates and manages the Army network for ARCYBER. 7</a:t>
            </a:r>
            <a:r>
              <a:rPr lang="en-US" sz="1000" baseline="30000" dirty="0">
                <a:solidFill>
                  <a:prstClr val="black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 SIG CMD (T) conducts DODIN operations within the Western Hemisphere, 7</a:t>
            </a:r>
            <a:r>
              <a:rPr lang="en-US" sz="1000" baseline="30000" dirty="0">
                <a:solidFill>
                  <a:prstClr val="black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 CPB and 782</a:t>
            </a:r>
            <a:r>
              <a:rPr lang="en-US" sz="1000" baseline="30000" dirty="0">
                <a:solidFill>
                  <a:prstClr val="black"/>
                </a:solidFill>
                <a:cs typeface="Arial" pitchFamily="34" charset="0"/>
              </a:rPr>
              <a:t>nd</a:t>
            </a: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 MI BN provide global Army-wide Cyber support.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22971" y="4143481"/>
            <a:ext cx="2537216" cy="175432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                         </a:t>
            </a:r>
          </a:p>
          <a:p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                        </a:t>
            </a:r>
            <a:r>
              <a:rPr lang="en-US" sz="1200" b="1" u="sng" dirty="0">
                <a:solidFill>
                  <a:prstClr val="black"/>
                </a:solidFill>
                <a:cs typeface="Arial" pitchFamily="34" charset="0"/>
              </a:rPr>
              <a:t>NSA</a:t>
            </a:r>
            <a:r>
              <a:rPr lang="en-US" sz="1200" b="1" i="1" dirty="0">
                <a:solidFill>
                  <a:prstClr val="black"/>
                </a:solidFill>
                <a:cs typeface="Arial" pitchFamily="34" charset="0"/>
              </a:rPr>
              <a:t>  (22%)</a:t>
            </a:r>
          </a:p>
          <a:p>
            <a:endParaRPr lang="en-US" sz="1200" i="1" dirty="0">
              <a:solidFill>
                <a:prstClr val="black"/>
              </a:solidFill>
              <a:cs typeface="Arial" pitchFamily="34" charset="0"/>
            </a:endParaRPr>
          </a:p>
          <a:p>
            <a:r>
              <a:rPr lang="en-US" sz="1200" i="1" dirty="0">
                <a:solidFill>
                  <a:prstClr val="black"/>
                </a:solidFill>
                <a:cs typeface="Arial" pitchFamily="34" charset="0"/>
              </a:rPr>
              <a:t>                 </a:t>
            </a: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NSA-G conducts missions in support of the NSA and provides support to ARCYBER operations. 706</a:t>
            </a:r>
            <a:r>
              <a:rPr lang="en-US" sz="1000" baseline="30000" dirty="0">
                <a:solidFill>
                  <a:prstClr val="black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 MI BDE provides command  and control to NSA-Georgia including 480</a:t>
            </a:r>
            <a:r>
              <a:rPr lang="en-US" sz="1000" baseline="30000" dirty="0">
                <a:solidFill>
                  <a:prstClr val="black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 ISR (USAF), NAVIOCOM (USN), and a Marine detachment, supporting NSA-G missions. 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             </a:t>
            </a:r>
            <a:endParaRPr lang="en-US" sz="11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5599" y="5673895"/>
            <a:ext cx="2551564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                   </a:t>
            </a:r>
            <a:r>
              <a:rPr lang="en-US" sz="1200" b="1" u="sng" dirty="0">
                <a:solidFill>
                  <a:prstClr val="black"/>
                </a:solidFill>
                <a:cs typeface="Arial" pitchFamily="34" charset="0"/>
              </a:rPr>
              <a:t>USAR/ARNG</a:t>
            </a:r>
            <a:r>
              <a:rPr lang="en-US" sz="1200" b="1" i="1" dirty="0">
                <a:solidFill>
                  <a:prstClr val="black"/>
                </a:solidFill>
                <a:cs typeface="Arial" pitchFamily="34" charset="0"/>
              </a:rPr>
              <a:t>  (5%)</a:t>
            </a:r>
            <a:r>
              <a:rPr lang="en-US" sz="1200" b="1" dirty="0">
                <a:solidFill>
                  <a:prstClr val="black"/>
                </a:solidFill>
                <a:cs typeface="Arial" pitchFamily="34" charset="0"/>
              </a:rPr>
              <a:t>         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	</a:t>
            </a: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US Army Reserve and US Army National Guard units conduct weekend training on Fort Gordon in support of their War time missions.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668" y="4904454"/>
            <a:ext cx="2864726" cy="153888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               </a:t>
            </a:r>
            <a:r>
              <a:rPr lang="en-US" sz="1200" b="1" u="sng" dirty="0">
                <a:solidFill>
                  <a:prstClr val="black"/>
                </a:solidFill>
                <a:cs typeface="Arial" pitchFamily="34" charset="0"/>
              </a:rPr>
              <a:t>Sister Services</a:t>
            </a:r>
            <a:r>
              <a:rPr lang="en-US" sz="1200" b="1" i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en-US" sz="1200" dirty="0">
                <a:solidFill>
                  <a:prstClr val="black"/>
                </a:solidFill>
                <a:cs typeface="Arial" pitchFamily="34" charset="0"/>
              </a:rPr>
            </a:b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Navy Info Operations Command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Navy Center for Information Dominance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480</a:t>
            </a:r>
            <a:r>
              <a:rPr lang="en-US" sz="10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Intelligence, Surveillance and 	Reconnaissance Group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Company D, Marine Cryptologic Support BN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U.S. Marine Corps Detachment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768" y="2617598"/>
            <a:ext cx="2576050" cy="184665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         </a:t>
            </a:r>
            <a:r>
              <a:rPr lang="en-US" sz="1200" b="1" u="sng" dirty="0">
                <a:solidFill>
                  <a:prstClr val="black"/>
                </a:solidFill>
                <a:cs typeface="Arial" pitchFamily="34" charset="0"/>
              </a:rPr>
              <a:t>FORSCOM /INSCOM </a:t>
            </a:r>
            <a:r>
              <a:rPr lang="en-US" sz="1200" b="1" i="1" dirty="0">
                <a:solidFill>
                  <a:prstClr val="black"/>
                </a:solidFill>
                <a:cs typeface="Arial" pitchFamily="34" charset="0"/>
              </a:rPr>
              <a:t>(11%)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en-US" sz="1200" dirty="0">
                <a:solidFill>
                  <a:prstClr val="black"/>
                </a:solidFill>
                <a:cs typeface="Arial" pitchFamily="34" charset="0"/>
              </a:rPr>
            </a:b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        </a:t>
            </a: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35</a:t>
            </a:r>
            <a:r>
              <a:rPr lang="en-US" sz="1000" baseline="30000" dirty="0">
                <a:solidFill>
                  <a:prstClr val="black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 Theater Tactical Signal Brigade provides expeditionary tactical signal support to COCOMs</a:t>
            </a:r>
            <a:r>
              <a:rPr lang="en-US" sz="1000" dirty="0" smtClean="0">
                <a:solidFill>
                  <a:prstClr val="black"/>
                </a:solidFill>
                <a:cs typeface="Arial" pitchFamily="34" charset="0"/>
              </a:rPr>
              <a:t>. </a:t>
            </a:r>
            <a:r>
              <a:rPr lang="en-US" sz="1000" dirty="0" smtClean="0">
                <a:solidFill>
                  <a:prstClr val="black"/>
                </a:solidFill>
                <a:cs typeface="Arial" pitchFamily="34" charset="0"/>
              </a:rPr>
              <a:t>PED </a:t>
            </a: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Battalion provides processing, exploitation, and dissemination of intel. </a:t>
            </a:r>
          </a:p>
          <a:p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        </a:t>
            </a:r>
          </a:p>
          <a:p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          116</a:t>
            </a:r>
            <a:r>
              <a:rPr lang="en-US" sz="1000" baseline="30000" dirty="0">
                <a:solidFill>
                  <a:prstClr val="black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 MI BDE provides Army-wide</a:t>
            </a:r>
          </a:p>
          <a:p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Aerial ISR support; 513</a:t>
            </a:r>
            <a:r>
              <a:rPr lang="en-US" sz="1000" baseline="30000" dirty="0">
                <a:solidFill>
                  <a:prstClr val="black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 MI BDE provides tailored intelligence support to US Army Central (ARCENT).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668" y="1100183"/>
            <a:ext cx="2610250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            </a:t>
            </a:r>
            <a:r>
              <a:rPr lang="en-US" sz="1200" b="1" u="sng" dirty="0">
                <a:solidFill>
                  <a:prstClr val="black"/>
                </a:solidFill>
                <a:cs typeface="Arial" pitchFamily="34" charset="0"/>
              </a:rPr>
              <a:t>IMCOM / MEDCOM</a:t>
            </a:r>
            <a:r>
              <a:rPr lang="en-US" sz="1200" b="1" i="1" dirty="0">
                <a:solidFill>
                  <a:prstClr val="black"/>
                </a:solidFill>
                <a:cs typeface="Arial" pitchFamily="34" charset="0"/>
              </a:rPr>
              <a:t> (21%)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en-US" sz="1200" dirty="0">
                <a:solidFill>
                  <a:prstClr val="black"/>
                </a:solidFill>
                <a:cs typeface="Arial" pitchFamily="34" charset="0"/>
              </a:rPr>
            </a:b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       </a:t>
            </a: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US Army Garrison provides and integrates base operations support;    </a:t>
            </a:r>
          </a:p>
          <a:p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        DDEAMC provides world-class medical support to Fort Gordon and the southeast region.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82897" y="2181059"/>
            <a:ext cx="3074660" cy="2846858"/>
            <a:chOff x="2841438" y="1037286"/>
            <a:chExt cx="3432532" cy="2832239"/>
          </a:xfrm>
        </p:grpSpPr>
        <p:grpSp>
          <p:nvGrpSpPr>
            <p:cNvPr id="10" name="Group 26"/>
            <p:cNvGrpSpPr/>
            <p:nvPr/>
          </p:nvGrpSpPr>
          <p:grpSpPr>
            <a:xfrm>
              <a:off x="2841438" y="1037286"/>
              <a:ext cx="3432532" cy="2832239"/>
              <a:chOff x="3345147" y="1466881"/>
              <a:chExt cx="2721516" cy="2197138"/>
            </a:xfrm>
          </p:grpSpPr>
          <p:pic>
            <p:nvPicPr>
              <p:cNvPr id="12" name="Picture 11" descr="post 199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/>
              </a:blip>
              <a:srcRect/>
              <a:stretch>
                <a:fillRect/>
              </a:stretch>
            </p:blipFill>
            <p:spPr bwMode="auto">
              <a:xfrm>
                <a:off x="3345147" y="1466881"/>
                <a:ext cx="2721516" cy="2189162"/>
              </a:xfrm>
              <a:prstGeom prst="rect">
                <a:avLst/>
              </a:prstGeom>
              <a:noFill/>
            </p:spPr>
          </p:pic>
          <p:sp>
            <p:nvSpPr>
              <p:cNvPr id="13" name="Oval 76"/>
              <p:cNvSpPr>
                <a:spLocks noChangeArrowheads="1"/>
              </p:cNvSpPr>
              <p:nvPr/>
            </p:nvSpPr>
            <p:spPr bwMode="auto">
              <a:xfrm>
                <a:off x="3366473" y="1551155"/>
                <a:ext cx="2636561" cy="211286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548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939895" y="1722892"/>
              <a:ext cx="3190525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3600000" algn="tl">
                      <a:srgbClr val="000000">
                        <a:alpha val="68000"/>
                      </a:srgbClr>
                    </a:outerShdw>
                  </a:effectLst>
                </a:rPr>
                <a:t>Power Projection Platform for the 21</a:t>
              </a:r>
              <a:r>
                <a:rPr lang="en-US" sz="3200" baseline="30000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3600000" algn="tl">
                      <a:srgbClr val="000000">
                        <a:alpha val="68000"/>
                      </a:srgbClr>
                    </a:outerShdw>
                  </a:effectLst>
                </a:rPr>
                <a:t>st</a:t>
              </a:r>
              <a:r>
                <a:rPr lang="en-US" sz="3200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3600000" algn="tl">
                      <a:srgbClr val="000000">
                        <a:alpha val="68000"/>
                      </a:srgbClr>
                    </a:outerShdw>
                  </a:effectLst>
                </a:rPr>
                <a:t> Century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909885" y="1089573"/>
            <a:ext cx="2864726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               </a:t>
            </a:r>
            <a:r>
              <a:rPr lang="en-US" sz="1200" b="1" u="sng" dirty="0">
                <a:solidFill>
                  <a:prstClr val="black"/>
                </a:solidFill>
                <a:cs typeface="Arial" pitchFamily="34" charset="0"/>
              </a:rPr>
              <a:t>Training &amp; Doctrine</a:t>
            </a:r>
            <a:r>
              <a:rPr lang="en-US" sz="1200" b="1" i="1" dirty="0">
                <a:solidFill>
                  <a:prstClr val="black"/>
                </a:solidFill>
                <a:cs typeface="Arial" pitchFamily="34" charset="0"/>
              </a:rPr>
              <a:t> (30%)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en-US" sz="1200" dirty="0">
                <a:solidFill>
                  <a:prstClr val="black"/>
                </a:solidFill>
                <a:cs typeface="Arial" pitchFamily="34" charset="0"/>
              </a:rPr>
            </a:b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            </a:t>
            </a: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Cyber CoE is the Army’s force modernization proponent for cyberspace, signal, and EW operations; trains the Cyber and Signal Soldiers through the Cyber School, Signal School, and NCO Academy</a:t>
            </a:r>
          </a:p>
        </p:txBody>
      </p:sp>
      <p:pic>
        <p:nvPicPr>
          <p:cNvPr id="15" name="Picture 14" descr="Colpatchpth300rshrldy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6990" y="1083405"/>
            <a:ext cx="439173" cy="4343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1" y="1073856"/>
            <a:ext cx="457220" cy="366929"/>
          </a:xfrm>
          <a:prstGeom prst="rect">
            <a:avLst/>
          </a:prstGeom>
        </p:spPr>
      </p:pic>
      <p:pic>
        <p:nvPicPr>
          <p:cNvPr id="17" name="Picture 2" descr="Z:\Pictures\Logos\NSA Seal\NSAseal copy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4732" y="4158881"/>
            <a:ext cx="439334" cy="45866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Group 17"/>
          <p:cNvGrpSpPr/>
          <p:nvPr/>
        </p:nvGrpSpPr>
        <p:grpSpPr>
          <a:xfrm>
            <a:off x="6063375" y="4143481"/>
            <a:ext cx="724287" cy="760973"/>
            <a:chOff x="6645006" y="2474923"/>
            <a:chExt cx="818184" cy="707911"/>
          </a:xfrm>
        </p:grpSpPr>
        <p:pic>
          <p:nvPicPr>
            <p:cNvPr id="20" name="Picture 1" descr="Z:\Pictures\Logos\Service Seals\USA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210415" y="2474923"/>
              <a:ext cx="252775" cy="252775"/>
            </a:xfrm>
            <a:prstGeom prst="ellipse">
              <a:avLst/>
            </a:prstGeom>
            <a:noFill/>
          </p:spPr>
        </p:pic>
        <p:pic>
          <p:nvPicPr>
            <p:cNvPr id="21" name="Picture 5" descr="Z:\Pictures\Logos\Service Seals\USN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210069" y="2755542"/>
              <a:ext cx="251492" cy="251492"/>
            </a:xfrm>
            <a:prstGeom prst="ellipse">
              <a:avLst/>
            </a:prstGeom>
            <a:noFill/>
          </p:spPr>
        </p:pic>
        <p:pic>
          <p:nvPicPr>
            <p:cNvPr id="22" name="Picture 2" descr="Z:\Pictures\Logos\Service Seals\USAF.jp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7012232" y="2937495"/>
              <a:ext cx="245339" cy="245339"/>
            </a:xfrm>
            <a:prstGeom prst="ellipse">
              <a:avLst/>
            </a:prstGeom>
            <a:noFill/>
          </p:spPr>
        </p:pic>
        <p:pic>
          <p:nvPicPr>
            <p:cNvPr id="23" name="Picture 4" descr="Z:\Pictures\Logos\Service Seals\USMC.jp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6645006" y="2940573"/>
              <a:ext cx="242258" cy="242258"/>
            </a:xfrm>
            <a:prstGeom prst="ellipse">
              <a:avLst/>
            </a:prstGeom>
            <a:noFill/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49" y="5783478"/>
            <a:ext cx="425253" cy="4409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01" y="5790963"/>
            <a:ext cx="206101" cy="213687"/>
          </a:xfrm>
          <a:prstGeom prst="rect">
            <a:avLst/>
          </a:prstGeom>
        </p:spPr>
      </p:pic>
      <p:pic>
        <p:nvPicPr>
          <p:cNvPr id="26" name="Picture 25" descr="forscom patch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8209" y="2737523"/>
            <a:ext cx="294778" cy="265361"/>
          </a:xfrm>
          <a:prstGeom prst="rect">
            <a:avLst/>
          </a:prstGeom>
        </p:spPr>
      </p:pic>
      <p:pic>
        <p:nvPicPr>
          <p:cNvPr id="27" name="Picture 4" descr="INSCO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606" y="3659085"/>
            <a:ext cx="344381" cy="295525"/>
          </a:xfrm>
          <a:prstGeom prst="rect">
            <a:avLst/>
          </a:prstGeom>
          <a:noFill/>
        </p:spPr>
      </p:pic>
      <p:pic>
        <p:nvPicPr>
          <p:cNvPr id="28" name="Picture 2" descr="http://upload.wikimedia.org/wikipedia/en/thumb/7/73/United_States_Army_Installation_Management_Command_Distinctive_Unit_Crest.png/200px-United_States_Army_Installation_Management_Command_Distinctive_Unit_Cres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8606" y="1179378"/>
            <a:ext cx="293916" cy="348870"/>
          </a:xfrm>
          <a:prstGeom prst="rect">
            <a:avLst/>
          </a:prstGeom>
          <a:noFill/>
        </p:spPr>
      </p:pic>
      <p:pic>
        <p:nvPicPr>
          <p:cNvPr id="29" name="Picture 28" descr="Army_Medicine_Logo_4C_HR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50653" y="1628182"/>
            <a:ext cx="234945" cy="20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8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81"/>
    </mc:Choice>
    <mc:Fallback xmlns="">
      <p:transition spd="slow" advTm="8588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Army has launched the new Digital Garrison mobile app that provides information and facilitates access to a full array of on-post services, as part of a partnership between Army Installation Management Command and the Army &amp; Air Force Exchange Service, or AAFES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2597">
            <a:off x="5640131" y="559672"/>
            <a:ext cx="3059140" cy="286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Army has launched the new Digital Garrison mobile app that provides information and facilitates access to a full array of on-post services, as part of a partnership with the Army &amp; Air Force Exchange Service, or AAFES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916363"/>
            <a:ext cx="7247548" cy="36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pi.army.mil/e2/c/images/2020/07/29/139989f1/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997" y="3496235"/>
            <a:ext cx="3938556" cy="240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Army has launched the new Digital Garrison mobile app that provides information and facilitates access to a full array of on-post services, as part of a partnership with the Army &amp; Air Force Exchange Service, or AAFES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4" y="1681128"/>
            <a:ext cx="4724156" cy="307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                        </a:t>
            </a:r>
            <a:endParaRPr lang="en-US" sz="2400" b="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sz="2400" dirty="0" smtClean="0">
                <a:solidFill>
                  <a:schemeClr val="tx1"/>
                </a:solidFill>
              </a:rPr>
              <a:t>Navigating Fort Gordon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36760" y="683879"/>
            <a:ext cx="5520077" cy="423952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     Download </a:t>
            </a:r>
            <a:r>
              <a:rPr lang="en-US" b="0">
                <a:solidFill>
                  <a:schemeClr val="bg2"/>
                </a:solidFill>
                <a:latin typeface="Arial Narrow" panose="020B0606020202030204" pitchFamily="34" charset="0"/>
              </a:rPr>
              <a:t>the </a:t>
            </a:r>
            <a:r>
              <a:rPr lang="en-US" b="0" smtClean="0">
                <a:solidFill>
                  <a:schemeClr val="bg2"/>
                </a:solidFill>
                <a:latin typeface="Arial Narrow" panose="020B0606020202030204" pitchFamily="34" charset="0"/>
              </a:rPr>
              <a:t>“Digital </a:t>
            </a:r>
            <a:r>
              <a:rPr lang="en-US" b="0" dirty="0">
                <a:solidFill>
                  <a:schemeClr val="bg2"/>
                </a:solidFill>
                <a:latin typeface="Arial Narrow" panose="020B0606020202030204" pitchFamily="34" charset="0"/>
              </a:rPr>
              <a:t>Garrison”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14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175846"/>
            <a:ext cx="9144000" cy="53067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Navigating Fort Gordon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85800"/>
            <a:ext cx="9144000" cy="61585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F7F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b="0" dirty="0" smtClean="0">
                <a:latin typeface="Arial Narrow" panose="020B0606020202030204" pitchFamily="34" charset="0"/>
              </a:rPr>
              <a:t>Download the “Guide On” App</a:t>
            </a:r>
            <a:endParaRPr lang="en-US" sz="2400" b="0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91" y="1301654"/>
            <a:ext cx="2532436" cy="4791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264" y="1301654"/>
            <a:ext cx="2797920" cy="4791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906" y="1301654"/>
            <a:ext cx="2726218" cy="47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6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81"/>
    </mc:Choice>
    <mc:Fallback xmlns="">
      <p:transition spd="slow" advTm="8588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/>
          <p:cNvSpPr txBox="1">
            <a:spLocks/>
          </p:cNvSpPr>
          <p:nvPr/>
        </p:nvSpPr>
        <p:spPr>
          <a:xfrm>
            <a:off x="1" y="131884"/>
            <a:ext cx="9143999" cy="597877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mtClean="0"/>
              <a:t>Local Information</a:t>
            </a:r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" y="685800"/>
            <a:ext cx="9143999" cy="61585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F7F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b="0" smtClean="0">
                <a:latin typeface="Arial Narrow" panose="020B0606020202030204" pitchFamily="34" charset="0"/>
              </a:rPr>
              <a:t>What is there to do?</a:t>
            </a:r>
            <a:endParaRPr lang="en-US" sz="2400" b="0">
              <a:latin typeface="Arial Narrow" panose="020B0606020202030204" pitchFamily="34" charset="0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325315" y="2159532"/>
            <a:ext cx="3666394" cy="394220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The Masters Golf Tournament</a:t>
            </a:r>
          </a:p>
          <a:p>
            <a:pPr lvl="1"/>
            <a:r>
              <a:rPr lang="en-US" sz="2000" dirty="0" smtClean="0"/>
              <a:t>April (ticket lottery in March – MWR)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Papa Joe’s Banjo-B-Que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Thunder Over Augusta/Evans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TechNet Augusta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Arts in the Heart of Augusta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Augusta Canal Festival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Christmas in </a:t>
            </a:r>
            <a:r>
              <a:rPr lang="en-US" sz="2000" b="0" dirty="0" err="1" smtClean="0"/>
              <a:t>Hopelands</a:t>
            </a:r>
            <a:endParaRPr lang="en-US" sz="20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Lights of the South</a:t>
            </a:r>
            <a:endParaRPr lang="en-US" sz="2000" b="0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545623" y="2286000"/>
            <a:ext cx="4598377" cy="38157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0" dirty="0" smtClean="0"/>
              <a:t>Concert / Event Venues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0" dirty="0" smtClean="0"/>
              <a:t>James Brown Arena, Bell Auditorium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0" dirty="0" smtClean="0"/>
              <a:t>Imperial Theater, Miller Theater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0" dirty="0" smtClean="0"/>
              <a:t>SRP Park</a:t>
            </a:r>
          </a:p>
          <a:p>
            <a:pPr marL="0" indent="0">
              <a:buNone/>
            </a:pPr>
            <a:r>
              <a:rPr lang="en-US" sz="2100" b="0" dirty="0" smtClean="0"/>
              <a:t>Downtown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0" dirty="0" smtClean="0"/>
              <a:t>Local shops, eateries, farmers market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0" dirty="0" smtClean="0"/>
              <a:t>Museums, historical sites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0" dirty="0" smtClean="0"/>
              <a:t>Artists Row</a:t>
            </a:r>
          </a:p>
          <a:p>
            <a:pPr marL="0" indent="0">
              <a:buNone/>
            </a:pPr>
            <a:r>
              <a:rPr lang="en-US" sz="2100" b="0" dirty="0" smtClean="0"/>
              <a:t>Outdoor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0" dirty="0" smtClean="0"/>
              <a:t>Augusta Canal &amp; </a:t>
            </a:r>
            <a:r>
              <a:rPr lang="en-US" sz="2100" b="0" dirty="0" err="1" smtClean="0"/>
              <a:t>Riverwalk</a:t>
            </a:r>
            <a:endParaRPr lang="en-US" sz="21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0" dirty="0" err="1" smtClean="0"/>
              <a:t>Phinizy</a:t>
            </a:r>
            <a:r>
              <a:rPr lang="en-US" sz="2100" b="0" dirty="0" smtClean="0"/>
              <a:t> Swamp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787035" y="1462088"/>
            <a:ext cx="5157787" cy="82391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/>
              <a:t>Annual Events</a:t>
            </a:r>
            <a:endParaRPr lang="en-US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4703886" y="1462088"/>
            <a:ext cx="5183188" cy="82391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/>
              <a:t>Local Attractions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81"/>
    </mc:Choice>
    <mc:Fallback xmlns="">
      <p:transition spd="slow" advTm="8588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1" y="87922"/>
            <a:ext cx="9143999" cy="597877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smtClean="0"/>
              <a:t>Local Information</a:t>
            </a:r>
            <a:endParaRPr lang="en-US" sz="280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1" y="685800"/>
            <a:ext cx="9143999" cy="61585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F7F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b="0" smtClean="0">
                <a:latin typeface="Arial Narrow" panose="020B0606020202030204" pitchFamily="34" charset="0"/>
              </a:rPr>
              <a:t>Major Counties</a:t>
            </a:r>
            <a:endParaRPr lang="en-US" sz="2400" b="0">
              <a:latin typeface="Arial Narrow" panose="020B0606020202030204" pitchFamily="34" charset="0"/>
            </a:endParaRP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8" r="26571"/>
          <a:stretch/>
        </p:blipFill>
        <p:spPr>
          <a:xfrm>
            <a:off x="152400" y="1562282"/>
            <a:ext cx="4050323" cy="4548691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4422531" y="1562282"/>
            <a:ext cx="4721469" cy="4614680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 smtClean="0"/>
              <a:t>Richmond County</a:t>
            </a:r>
          </a:p>
          <a:p>
            <a:pPr lvl="1"/>
            <a:r>
              <a:rPr lang="en-US" sz="2000" dirty="0" smtClean="0"/>
              <a:t>Augusta</a:t>
            </a:r>
          </a:p>
          <a:p>
            <a:pPr lvl="1"/>
            <a:r>
              <a:rPr lang="en-US" sz="2000" dirty="0" smtClean="0"/>
              <a:t>Fort Gordon</a:t>
            </a:r>
          </a:p>
          <a:p>
            <a:pPr lvl="1"/>
            <a:r>
              <a:rPr lang="en-US" sz="2000" dirty="0" smtClean="0"/>
              <a:t>Hephzibah</a:t>
            </a:r>
          </a:p>
          <a:p>
            <a:pPr marL="0" indent="0">
              <a:buNone/>
            </a:pPr>
            <a:endParaRPr lang="en-US" sz="2000" b="0" dirty="0" smtClean="0"/>
          </a:p>
          <a:p>
            <a:pPr marL="0" indent="0">
              <a:buNone/>
            </a:pPr>
            <a:r>
              <a:rPr lang="en-US" sz="2000" b="0" dirty="0" smtClean="0"/>
              <a:t>Columbia County</a:t>
            </a:r>
          </a:p>
          <a:p>
            <a:pPr lvl="1"/>
            <a:r>
              <a:rPr lang="en-US" sz="2000" dirty="0" smtClean="0"/>
              <a:t>Evans</a:t>
            </a:r>
          </a:p>
          <a:p>
            <a:pPr lvl="1"/>
            <a:r>
              <a:rPr lang="en-US" sz="2000" dirty="0" smtClean="0"/>
              <a:t>Martinez</a:t>
            </a:r>
          </a:p>
          <a:p>
            <a:pPr lvl="1"/>
            <a:r>
              <a:rPr lang="en-US" sz="2000" dirty="0" smtClean="0"/>
              <a:t>Grovetown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0" dirty="0" smtClean="0"/>
              <a:t>Where you live and where you work may be separate counties with separate services.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409464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81"/>
    </mc:Choice>
    <mc:Fallback xmlns="">
      <p:transition spd="slow" advTm="8588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ques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715" y="844061"/>
            <a:ext cx="4141178" cy="39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0" y="4498809"/>
            <a:ext cx="9144000" cy="1470025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F7F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Please contact the Relocation Office if you have any questions at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706-791-1922, Monday-Friday 0730-1600.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81"/>
    </mc:Choice>
    <mc:Fallback xmlns="">
      <p:transition spd="slow" advTm="8588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742426" y="813211"/>
            <a:ext cx="729213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latin typeface="Monotype Corsiva" panose="03010101010201010101" pitchFamily="66" charset="0"/>
              </a:rPr>
              <a:t>Certificate of Completion</a:t>
            </a:r>
          </a:p>
        </p:txBody>
      </p:sp>
      <p:pic>
        <p:nvPicPr>
          <p:cNvPr id="2051" name="Picture 6" descr="ACS(N)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114550" y="2343151"/>
            <a:ext cx="4768454" cy="132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228850" y="2000251"/>
            <a:ext cx="474345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50" dirty="0">
                <a:latin typeface="Garamond" pitchFamily="18" charset="0"/>
              </a:rPr>
              <a:t>This certificate is presented to</a:t>
            </a:r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1771650" y="3656410"/>
            <a:ext cx="5657850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50" dirty="0">
                <a:latin typeface="Garamond" pitchFamily="18" charset="0"/>
              </a:rPr>
              <a:t>For successfully completing Fort Gordon Newcomer’s Orientation</a:t>
            </a:r>
          </a:p>
          <a:p>
            <a:pPr algn="ctr"/>
            <a:r>
              <a:rPr lang="en-US" sz="1350" dirty="0">
                <a:latin typeface="Garamond" pitchFamily="18" charset="0"/>
              </a:rPr>
              <a:t>offered by</a:t>
            </a:r>
          </a:p>
          <a:p>
            <a:pPr algn="ctr"/>
            <a:r>
              <a:rPr lang="en-US" sz="1350" dirty="0">
                <a:latin typeface="Garamond" pitchFamily="18" charset="0"/>
              </a:rPr>
              <a:t>Army Community Service, Relocation Readiness Program</a:t>
            </a:r>
          </a:p>
        </p:txBody>
      </p:sp>
      <p:sp>
        <p:nvSpPr>
          <p:cNvPr id="2054" name="Line 10"/>
          <p:cNvSpPr>
            <a:spLocks noChangeShapeType="1"/>
          </p:cNvSpPr>
          <p:nvPr/>
        </p:nvSpPr>
        <p:spPr bwMode="auto">
          <a:xfrm>
            <a:off x="1657350" y="5116116"/>
            <a:ext cx="211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5429250" y="5116116"/>
            <a:ext cx="200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056" name="Text Box 12"/>
          <p:cNvSpPr txBox="1">
            <a:spLocks noChangeArrowheads="1"/>
          </p:cNvSpPr>
          <p:nvPr/>
        </p:nvSpPr>
        <p:spPr bwMode="auto">
          <a:xfrm>
            <a:off x="5372100" y="5143500"/>
            <a:ext cx="519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50" dirty="0">
                <a:latin typeface="Times New Roman" pitchFamily="18" charset="0"/>
              </a:rPr>
              <a:t>Date</a:t>
            </a:r>
          </a:p>
        </p:txBody>
      </p:sp>
      <p:sp>
        <p:nvSpPr>
          <p:cNvPr id="2057" name="Text Box 15"/>
          <p:cNvSpPr txBox="1">
            <a:spLocks noChangeArrowheads="1"/>
          </p:cNvSpPr>
          <p:nvPr/>
        </p:nvSpPr>
        <p:spPr bwMode="auto">
          <a:xfrm>
            <a:off x="1616870" y="5163351"/>
            <a:ext cx="28694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50" dirty="0">
                <a:latin typeface="Times New Roman" pitchFamily="18" charset="0"/>
              </a:rPr>
              <a:t>Sharell Byrd </a:t>
            </a:r>
          </a:p>
          <a:p>
            <a:r>
              <a:rPr lang="en-US" sz="1050" dirty="0">
                <a:latin typeface="Times New Roman" pitchFamily="18" charset="0"/>
              </a:rPr>
              <a:t>Army Community Service Specialist, Relocation</a:t>
            </a:r>
          </a:p>
          <a:p>
            <a:r>
              <a:rPr lang="en-US" sz="1050" dirty="0">
                <a:latin typeface="Times New Roman" pitchFamily="18" charset="0"/>
              </a:rPr>
              <a:t>Army Community Service  </a:t>
            </a:r>
          </a:p>
          <a:p>
            <a:endParaRPr lang="en-US" sz="1050" dirty="0">
              <a:latin typeface="Times New Roman" pitchFamily="18" charset="0"/>
            </a:endParaRPr>
          </a:p>
        </p:txBody>
      </p:sp>
      <p:sp>
        <p:nvSpPr>
          <p:cNvPr id="2058" name="Text Box 16"/>
          <p:cNvSpPr txBox="1">
            <a:spLocks noChangeArrowheads="1"/>
          </p:cNvSpPr>
          <p:nvPr/>
        </p:nvSpPr>
        <p:spPr bwMode="auto">
          <a:xfrm>
            <a:off x="1771650" y="2571553"/>
            <a:ext cx="5200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atin typeface="Monotype Corsiva" panose="03010101010201010101" pitchFamily="66" charset="0"/>
              </a:rPr>
              <a:t> </a:t>
            </a:r>
            <a:endParaRPr lang="en-US" sz="3600" b="1" dirty="0">
              <a:latin typeface="Monotype Corsiva" panose="03010101010201010101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42D12E-F851-40C9-91EB-447E56E1D4DA}"/>
              </a:ext>
            </a:extLst>
          </p:cNvPr>
          <p:cNvSpPr txBox="1"/>
          <p:nvPr/>
        </p:nvSpPr>
        <p:spPr>
          <a:xfrm>
            <a:off x="1657350" y="4857750"/>
            <a:ext cx="2114550" cy="25836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34E170-EB89-447A-AB4C-CBE42F1B585B}"/>
              </a:ext>
            </a:extLst>
          </p:cNvPr>
          <p:cNvSpPr txBox="1"/>
          <p:nvPr/>
        </p:nvSpPr>
        <p:spPr>
          <a:xfrm>
            <a:off x="1616870" y="4810517"/>
            <a:ext cx="2114550" cy="305598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endParaRPr lang="en-US" sz="2400" dirty="0">
              <a:latin typeface="Brush Script MT" panose="030608020404060703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4FEE6F-06F3-4D2A-AD1E-DF793F0C5789}"/>
              </a:ext>
            </a:extLst>
          </p:cNvPr>
          <p:cNvSpPr txBox="1"/>
          <p:nvPr/>
        </p:nvSpPr>
        <p:spPr>
          <a:xfrm>
            <a:off x="2228851" y="2606354"/>
            <a:ext cx="4597691" cy="541214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07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5">
            <a:extLst>
              <a:ext uri="{FF2B5EF4-FFF2-40B4-BE49-F238E27FC236}">
                <a16:creationId xmlns:a16="http://schemas.microsoft.com/office/drawing/2014/main" id="{A8954E7D-9712-481D-B579-E530A9E5B893}"/>
              </a:ext>
            </a:extLst>
          </p:cNvPr>
          <p:cNvSpPr txBox="1">
            <a:spLocks/>
          </p:cNvSpPr>
          <p:nvPr/>
        </p:nvSpPr>
        <p:spPr>
          <a:xfrm>
            <a:off x="-2" y="90668"/>
            <a:ext cx="9143999" cy="34055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+mn-lt"/>
            </a:endParaRPr>
          </a:p>
          <a:p>
            <a:pPr marL="0" indent="0" algn="ctr">
              <a:buNone/>
            </a:pPr>
            <a:r>
              <a:rPr lang="en-US" sz="11200" b="1" dirty="0">
                <a:latin typeface="+mn-lt"/>
              </a:rPr>
              <a:t>Army Community Service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84" y="681900"/>
            <a:ext cx="6025491" cy="3382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4225006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Arial Narrow" panose="020B0606020202030204" pitchFamily="34" charset="0"/>
              </a:rPr>
              <a:t>Army Emergency Relief – Financial Readiness – Exceptional Family Member Program – Volunteer Opportunities </a:t>
            </a:r>
          </a:p>
          <a:p>
            <a:pPr algn="ctr"/>
            <a:r>
              <a:rPr lang="en-US" sz="1600" b="1" i="1" dirty="0">
                <a:latin typeface="Arial Narrow" panose="020B0606020202030204" pitchFamily="34" charset="0"/>
              </a:rPr>
              <a:t>Family Advocacy Program – New Parent Support Program – Victim Advocacy </a:t>
            </a:r>
          </a:p>
          <a:p>
            <a:pPr algn="ctr"/>
            <a:r>
              <a:rPr lang="en-US" sz="1600" b="1" i="1" dirty="0">
                <a:latin typeface="Arial Narrow" panose="020B0606020202030204" pitchFamily="34" charset="0"/>
              </a:rPr>
              <a:t>Relocation Readiness – Information &amp; Referral – Employment Workshops – Survivor Outreach Services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" y="5216800"/>
            <a:ext cx="91439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 smtClean="0">
                <a:latin typeface="Arial Narrow" panose="020B0606020202030204" pitchFamily="34" charset="0"/>
              </a:rPr>
              <a:t>Army Community Service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 smtClean="0">
                <a:latin typeface="Arial Narrow" panose="020B0606020202030204" pitchFamily="34" charset="0"/>
              </a:rPr>
              <a:t>Bldg. 35200, Heritage Park Lane, 706-791-3579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 smtClean="0">
                <a:latin typeface="Arial Narrow" panose="020B0606020202030204" pitchFamily="34" charset="0"/>
              </a:rPr>
              <a:t>Relocation Readiness Bldg. 33720, Room 172, Darling Hall, 706-791-1922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 smtClean="0">
                <a:latin typeface="Arial Narrow" panose="020B0606020202030204" pitchFamily="34" charset="0"/>
              </a:rPr>
              <a:t>Monday-Friday, 0730-1600 (Closed Federal Holidays)</a:t>
            </a:r>
            <a:endParaRPr lang="en-U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7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81"/>
    </mc:Choice>
    <mc:Fallback xmlns="">
      <p:transition spd="slow" advTm="8588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6" y="828281"/>
            <a:ext cx="2013343" cy="2268087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0" y="64099"/>
            <a:ext cx="9144000" cy="53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800" dirty="0" smtClean="0">
                <a:latin typeface="+mn-lt"/>
              </a:rPr>
              <a:t>ACS Financial Readiness Program</a:t>
            </a:r>
            <a:endParaRPr lang="en-US" sz="28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2371" y="828281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E-1 – E-4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419868"/>
            <a:ext cx="9143999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Mandatory First Termer Budget Training</a:t>
            </a:r>
            <a:br>
              <a:rPr lang="en-US" dirty="0"/>
            </a:br>
            <a:r>
              <a:rPr lang="en-US" sz="1050" dirty="0"/>
              <a:t/>
            </a:r>
            <a:br>
              <a:rPr lang="en-US" sz="1050" dirty="0"/>
            </a:br>
            <a:r>
              <a:rPr lang="en-US" dirty="0"/>
              <a:t>                   if Fort Gordon is your first duty station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62" y="3217618"/>
            <a:ext cx="91440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Complete Individual budget at:</a:t>
            </a:r>
            <a:br>
              <a:rPr lang="en-US" dirty="0"/>
            </a:br>
            <a:r>
              <a:rPr lang="en-US" dirty="0">
                <a:hlinkClick r:id="rId4"/>
              </a:rPr>
              <a:t>https://gordon.armymwr.com/financial-readiness/first-term-training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(scroll down the page and click “ACS Budget Calculator PDF”)</a:t>
            </a:r>
            <a:br>
              <a:rPr lang="en-US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Please follow these instructions:  </a:t>
            </a:r>
            <a:r>
              <a:rPr lang="en-US" dirty="0"/>
              <a:t>Email a copy of your completed budget and EOM LES to  </a:t>
            </a:r>
            <a:r>
              <a:rPr lang="en-US" dirty="0">
                <a:hlinkClick r:id="rId5"/>
              </a:rPr>
              <a:t>usarmy.gordon.imcom-fmwrc.mbx.acs-financial-readiness@mail.mil</a:t>
            </a:r>
            <a:r>
              <a:rPr lang="en-US" dirty="0"/>
              <a:t>.</a:t>
            </a:r>
            <a:r>
              <a:rPr lang="en-US" altLang="en-US" dirty="0">
                <a:solidFill>
                  <a:srgbClr val="000000"/>
                </a:solidFill>
                <a:latin typeface=" Arial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 Arial"/>
              </a:rPr>
            </a:br>
            <a:r>
              <a:rPr lang="en-US" altLang="en-US" dirty="0">
                <a:solidFill>
                  <a:srgbClr val="000000"/>
                </a:solidFill>
                <a:latin typeface=" Arial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 Arial"/>
              </a:rPr>
            </a:br>
            <a:r>
              <a:rPr lang="en-US" altLang="en-US" sz="2000" dirty="0">
                <a:solidFill>
                  <a:srgbClr val="000000"/>
                </a:solidFill>
                <a:latin typeface=" Arial"/>
              </a:rPr>
              <a:t>Once completed</a:t>
            </a:r>
            <a:r>
              <a:rPr lang="en-US" altLang="en-US" dirty="0">
                <a:solidFill>
                  <a:srgbClr val="000000"/>
                </a:solidFill>
                <a:latin typeface=" Arial"/>
              </a:rPr>
              <a:t>, </a:t>
            </a:r>
            <a:r>
              <a:rPr lang="en-US" altLang="en-US" sz="2000" dirty="0">
                <a:solidFill>
                  <a:srgbClr val="000000"/>
                </a:solidFill>
                <a:latin typeface=" Arial"/>
              </a:rPr>
              <a:t>contact ACS/FRP at </a:t>
            </a:r>
            <a:r>
              <a:rPr lang="en-US" altLang="en-US" sz="2000" dirty="0">
                <a:solidFill>
                  <a:srgbClr val="FF0000"/>
                </a:solidFill>
                <a:latin typeface=" Arial"/>
              </a:rPr>
              <a:t>706-791-3579/0795</a:t>
            </a:r>
            <a:r>
              <a:rPr lang="en-US" altLang="en-US" sz="2000" dirty="0">
                <a:solidFill>
                  <a:srgbClr val="000000"/>
                </a:solidFill>
                <a:latin typeface=" Arial"/>
              </a:rPr>
              <a:t> for appointment.  </a:t>
            </a:r>
            <a:br>
              <a:rPr lang="en-US" altLang="en-US" sz="2000" dirty="0">
                <a:solidFill>
                  <a:srgbClr val="000000"/>
                </a:solidFill>
                <a:latin typeface=" Arial"/>
              </a:rPr>
            </a:br>
            <a:r>
              <a:rPr lang="en-US" altLang="en-US" sz="2000" dirty="0">
                <a:solidFill>
                  <a:srgbClr val="000000"/>
                </a:solidFill>
                <a:latin typeface=" Arial"/>
              </a:rPr>
              <a:t>Appointments are scheduled on Wednesdays, from 0800-1100.</a:t>
            </a:r>
            <a:br>
              <a:rPr lang="en-US" altLang="en-US" sz="2000" dirty="0">
                <a:solidFill>
                  <a:srgbClr val="000000"/>
                </a:solidFill>
                <a:latin typeface=" Arial"/>
              </a:rPr>
            </a:b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9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81"/>
    </mc:Choice>
    <mc:Fallback xmlns="">
      <p:transition spd="slow" advTm="8588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5204" y="1877689"/>
            <a:ext cx="44348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ACS has developed a QR code for PCSing 1st Term Service Members to complete the budget requirement.  This code will allow Service Members to send an email for the documents needed to complete this process. </a:t>
            </a:r>
          </a:p>
          <a:p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For additional information, 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contact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ACS at (706) 791-3579/0795.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75518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/>
              <a:t>In-processing Budget Class – 1</a:t>
            </a:r>
            <a:r>
              <a:rPr lang="en-US" sz="3300" b="1" baseline="30000" dirty="0"/>
              <a:t>st</a:t>
            </a:r>
            <a:r>
              <a:rPr lang="en-US" sz="3300" b="1" dirty="0"/>
              <a:t> Termer</a:t>
            </a:r>
          </a:p>
        </p:txBody>
      </p:sp>
      <p:sp>
        <p:nvSpPr>
          <p:cNvPr id="3" name="Rectangle 2"/>
          <p:cNvSpPr/>
          <p:nvPr/>
        </p:nvSpPr>
        <p:spPr>
          <a:xfrm>
            <a:off x="6351563" y="1779323"/>
            <a:ext cx="1849233" cy="2148872"/>
          </a:xfrm>
          <a:custGeom>
            <a:avLst/>
            <a:gdLst>
              <a:gd name="connsiteX0" fmla="*/ 0 w 2799472"/>
              <a:gd name="connsiteY0" fmla="*/ 0 h 2821619"/>
              <a:gd name="connsiteX1" fmla="*/ 2799472 w 2799472"/>
              <a:gd name="connsiteY1" fmla="*/ 0 h 2821619"/>
              <a:gd name="connsiteX2" fmla="*/ 2799472 w 2799472"/>
              <a:gd name="connsiteY2" fmla="*/ 2821619 h 2821619"/>
              <a:gd name="connsiteX3" fmla="*/ 0 w 2799472"/>
              <a:gd name="connsiteY3" fmla="*/ 2821619 h 2821619"/>
              <a:gd name="connsiteX4" fmla="*/ 0 w 2799472"/>
              <a:gd name="connsiteY4" fmla="*/ 0 h 2821619"/>
              <a:gd name="connsiteX0" fmla="*/ 0 w 2799472"/>
              <a:gd name="connsiteY0" fmla="*/ 14514 h 2836133"/>
              <a:gd name="connsiteX1" fmla="*/ 2407586 w 2799472"/>
              <a:gd name="connsiteY1" fmla="*/ 0 h 2836133"/>
              <a:gd name="connsiteX2" fmla="*/ 2799472 w 2799472"/>
              <a:gd name="connsiteY2" fmla="*/ 2836133 h 2836133"/>
              <a:gd name="connsiteX3" fmla="*/ 0 w 2799472"/>
              <a:gd name="connsiteY3" fmla="*/ 2836133 h 2836133"/>
              <a:gd name="connsiteX4" fmla="*/ 0 w 2799472"/>
              <a:gd name="connsiteY4" fmla="*/ 14514 h 2836133"/>
              <a:gd name="connsiteX0" fmla="*/ 0 w 2465644"/>
              <a:gd name="connsiteY0" fmla="*/ 14514 h 2865162"/>
              <a:gd name="connsiteX1" fmla="*/ 2407586 w 2465644"/>
              <a:gd name="connsiteY1" fmla="*/ 0 h 2865162"/>
              <a:gd name="connsiteX2" fmla="*/ 2465644 w 2465644"/>
              <a:gd name="connsiteY2" fmla="*/ 2865162 h 2865162"/>
              <a:gd name="connsiteX3" fmla="*/ 0 w 2465644"/>
              <a:gd name="connsiteY3" fmla="*/ 2836133 h 2865162"/>
              <a:gd name="connsiteX4" fmla="*/ 0 w 2465644"/>
              <a:gd name="connsiteY4" fmla="*/ 14514 h 286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644" h="2865162">
                <a:moveTo>
                  <a:pt x="0" y="14514"/>
                </a:moveTo>
                <a:lnTo>
                  <a:pt x="2407586" y="0"/>
                </a:lnTo>
                <a:lnTo>
                  <a:pt x="2465644" y="2865162"/>
                </a:lnTo>
                <a:lnTo>
                  <a:pt x="0" y="2836133"/>
                </a:lnTo>
                <a:lnTo>
                  <a:pt x="0" y="1451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40" y="2070589"/>
            <a:ext cx="2508729" cy="25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89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41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 Narrow" panose="020B0606020202030204" pitchFamily="34" charset="0"/>
              </a:rPr>
              <a:t>Family and Morale, Welfare and Recreation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219" y="1055470"/>
            <a:ext cx="3019404" cy="4705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2" t="33855" r="17470" b="6858"/>
          <a:stretch/>
        </p:blipFill>
        <p:spPr>
          <a:xfrm>
            <a:off x="1070837" y="1055470"/>
            <a:ext cx="3501163" cy="470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1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81"/>
    </mc:Choice>
    <mc:Fallback xmlns="">
      <p:transition spd="slow" advTm="8588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80639" y="979263"/>
            <a:ext cx="4634467" cy="2572322"/>
            <a:chOff x="4572000" y="957590"/>
            <a:chExt cx="4448321" cy="2533323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990600"/>
              <a:ext cx="4448321" cy="250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6287469" y="957590"/>
              <a:ext cx="11801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  <a:latin typeface=" Arial"/>
                </a:rPr>
                <a:t>Dinner Theater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-1215" y="1054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Quality of Life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0767" y="3551585"/>
            <a:ext cx="4376785" cy="249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738" y="3621001"/>
            <a:ext cx="4321047" cy="27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 t="20451"/>
          <a:stretch>
            <a:fillRect/>
          </a:stretch>
        </p:blipFill>
        <p:spPr bwMode="auto">
          <a:xfrm>
            <a:off x="334904" y="2543831"/>
            <a:ext cx="2351768" cy="92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 l="7591" t="15228" r="9489" b="9645"/>
          <a:stretch>
            <a:fillRect/>
          </a:stretch>
        </p:blipFill>
        <p:spPr bwMode="auto">
          <a:xfrm>
            <a:off x="334904" y="1404873"/>
            <a:ext cx="1942304" cy="101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70408" y="1052808"/>
            <a:ext cx="20056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 Arial"/>
              </a:rPr>
              <a:t>Privatized Housing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/>
          <a:srcRect t="30269" b="29731"/>
          <a:stretch>
            <a:fillRect/>
          </a:stretch>
        </p:blipFill>
        <p:spPr bwMode="auto">
          <a:xfrm>
            <a:off x="2321494" y="1194198"/>
            <a:ext cx="1958022" cy="50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/>
          <a:srcRect l="1554" t="5405" r="1448" b="4505"/>
          <a:stretch>
            <a:fillRect/>
          </a:stretch>
        </p:blipFill>
        <p:spPr bwMode="auto">
          <a:xfrm>
            <a:off x="2779203" y="2523730"/>
            <a:ext cx="140890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276085" y="2106861"/>
            <a:ext cx="2284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 Arial"/>
              </a:rPr>
              <a:t>TRADOC Barracks Upgrade Program (TBUP) 16/19 Complete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21494" y="1673515"/>
            <a:ext cx="1896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 Arial"/>
              </a:rPr>
              <a:t>6 Child Care Facilities: $23M in Reno &amp; New Construction ‘11-’14 </a:t>
            </a:r>
          </a:p>
        </p:txBody>
      </p:sp>
    </p:spTree>
    <p:extLst>
      <p:ext uri="{BB962C8B-B14F-4D97-AF65-F5344CB8AC3E}">
        <p14:creationId xmlns:p14="http://schemas.microsoft.com/office/powerpoint/2010/main" val="21474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81"/>
    </mc:Choice>
    <mc:Fallback xmlns="">
      <p:transition spd="slow" advTm="8588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845438"/>
            <a:ext cx="9144000" cy="61408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F7F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b="0" dirty="0" smtClean="0"/>
              <a:t>Child &amp; </a:t>
            </a:r>
            <a:r>
              <a:rPr lang="en-US" sz="2400" b="0" dirty="0" smtClean="0">
                <a:latin typeface="Arial Narrow" panose="020B0606020202030204" pitchFamily="34" charset="0"/>
              </a:rPr>
              <a:t>Youth</a:t>
            </a:r>
            <a:r>
              <a:rPr lang="en-US" sz="2400" b="0" dirty="0" smtClean="0"/>
              <a:t> Services</a:t>
            </a:r>
            <a:endParaRPr lang="en-US" sz="2400" b="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" y="-43316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>
                <a:latin typeface="+mn-lt"/>
              </a:rPr>
              <a:t>Family and Morale, Welfare and Recreation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4" y="1459523"/>
            <a:ext cx="4234775" cy="2831123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4572000" y="1348595"/>
            <a:ext cx="5181600" cy="474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SKIES</a:t>
            </a:r>
          </a:p>
          <a:p>
            <a:pPr lvl="1"/>
            <a:r>
              <a:rPr lang="en-US" sz="1800" dirty="0" smtClean="0"/>
              <a:t>Robotics, Art, &amp; more!</a:t>
            </a:r>
          </a:p>
          <a:p>
            <a:pPr lvl="1"/>
            <a:r>
              <a:rPr lang="en-US" sz="1800" dirty="0" smtClean="0"/>
              <a:t>Instructors wanted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Youth Sports &amp; Fitness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Middle School &amp; Teen Center</a:t>
            </a:r>
          </a:p>
          <a:p>
            <a:pPr lvl="1"/>
            <a:r>
              <a:rPr lang="en-US" sz="1800" dirty="0" smtClean="0"/>
              <a:t>Leisure &amp; Recreation</a:t>
            </a:r>
          </a:p>
          <a:p>
            <a:pPr lvl="1"/>
            <a:r>
              <a:rPr lang="en-US" sz="1800" dirty="0" smtClean="0"/>
              <a:t>Life Skills &amp; Leadership Opportunities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Before &amp; After Hour School Care</a:t>
            </a:r>
          </a:p>
          <a:p>
            <a:pPr lvl="1"/>
            <a:r>
              <a:rPr lang="en-US" sz="1800" dirty="0" smtClean="0"/>
              <a:t>Transportation to/from most off-post schools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Mentoring, Clubs, etc.</a:t>
            </a:r>
            <a:endParaRPr lang="en-US" sz="18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-1468315" y="5218920"/>
            <a:ext cx="8534400" cy="17526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 smtClean="0"/>
              <a:t>School Liaison: (706) 791-7270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 smtClean="0"/>
              <a:t>Parent &amp; Outreach: (706) 791-4455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81"/>
    </mc:Choice>
    <mc:Fallback xmlns="">
      <p:transition spd="slow" advTm="8588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-41558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>
                <a:latin typeface="+mn-lt"/>
              </a:rPr>
              <a:t>Family</a:t>
            </a:r>
            <a:r>
              <a:rPr lang="en-US" b="0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+mn-lt"/>
              </a:rPr>
              <a:t>and Morale, Welfare and Recreation</a:t>
            </a:r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0" y="906358"/>
            <a:ext cx="9144001" cy="49162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F7F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b="0" dirty="0" smtClean="0">
                <a:latin typeface="Arial Narrow" panose="020B0606020202030204" pitchFamily="34" charset="0"/>
              </a:rPr>
              <a:t>Outdoor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b="0" dirty="0" smtClean="0">
                <a:latin typeface="Arial Narrow" panose="020B0606020202030204" pitchFamily="34" charset="0"/>
              </a:rPr>
              <a:t>Recreation</a:t>
            </a:r>
            <a:endParaRPr lang="en-US" sz="2400" b="0" dirty="0">
              <a:latin typeface="Arial Narrow" panose="020B060602020203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6" y="1541247"/>
            <a:ext cx="4428546" cy="2485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6" y="4026877"/>
            <a:ext cx="1472795" cy="1472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1" r="24230"/>
          <a:stretch/>
        </p:blipFill>
        <p:spPr>
          <a:xfrm>
            <a:off x="1679331" y="4026877"/>
            <a:ext cx="1485900" cy="1485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1" y="4017842"/>
            <a:ext cx="1469851" cy="1478454"/>
          </a:xfrm>
          <a:prstGeom prst="rect">
            <a:avLst/>
          </a:prstGeom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4635081" y="1844653"/>
            <a:ext cx="4508919" cy="34822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Pointes West Army Resort</a:t>
            </a:r>
          </a:p>
          <a:p>
            <a:pPr marL="457200" lvl="1" indent="0" algn="ctr">
              <a:buNone/>
            </a:pPr>
            <a:r>
              <a:rPr lang="en-US" dirty="0" smtClean="0"/>
              <a:t>Beach, Cabin Rentals, Trails</a:t>
            </a:r>
          </a:p>
          <a:p>
            <a:pPr marL="0" indent="0" algn="ctr">
              <a:buNone/>
            </a:pPr>
            <a:r>
              <a:rPr lang="en-US" sz="2000" dirty="0" smtClean="0"/>
              <a:t>Tactical Advantage Sportsman’s Complex (TASC)</a:t>
            </a:r>
          </a:p>
          <a:p>
            <a:pPr marL="457200" lvl="1" indent="0" algn="ctr">
              <a:buNone/>
            </a:pPr>
            <a:r>
              <a:rPr lang="en-US" dirty="0" smtClean="0"/>
              <a:t>Hunting, Fishing, Archery</a:t>
            </a:r>
          </a:p>
          <a:p>
            <a:pPr marL="457200" lvl="1" indent="0" algn="ctr">
              <a:buNone/>
            </a:pPr>
            <a:r>
              <a:rPr lang="en-US" dirty="0" smtClean="0"/>
              <a:t>Recreational Ranges</a:t>
            </a:r>
          </a:p>
          <a:p>
            <a:pPr marL="457200" lvl="1" indent="0" algn="ctr">
              <a:buNone/>
            </a:pPr>
            <a:r>
              <a:rPr lang="en-US" dirty="0" smtClean="0"/>
              <a:t>Equipment Rental</a:t>
            </a:r>
          </a:p>
          <a:p>
            <a:pPr marL="0" indent="0" algn="ctr">
              <a:buNone/>
            </a:pPr>
            <a:r>
              <a:rPr lang="en-US" sz="2000" dirty="0" smtClean="0"/>
              <a:t>Hilltop Riding Stables</a:t>
            </a:r>
          </a:p>
          <a:p>
            <a:pPr marL="457200" lvl="1" indent="0" algn="ctr">
              <a:buNone/>
            </a:pPr>
            <a:r>
              <a:rPr lang="en-US" dirty="0" smtClean="0"/>
              <a:t>Trail Rides, Birthday Parties</a:t>
            </a:r>
          </a:p>
          <a:p>
            <a:pPr marL="457200" lvl="1" indent="0" algn="ctr">
              <a:buNone/>
            </a:pPr>
            <a:r>
              <a:rPr lang="en-US" dirty="0" smtClean="0"/>
              <a:t>Summer Camps</a:t>
            </a:r>
          </a:p>
          <a:p>
            <a:pPr marL="0" indent="0" algn="ctr">
              <a:buNone/>
            </a:pPr>
            <a:r>
              <a:rPr lang="en-US" sz="2000" dirty="0" smtClean="0"/>
              <a:t>      Community Garden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843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81"/>
    </mc:Choice>
    <mc:Fallback xmlns="">
      <p:transition spd="slow" advTm="8588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M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7B4FE2A02BC4FAC8EB60B3B5B9D68" ma:contentTypeVersion="0" ma:contentTypeDescription="Create a new document." ma:contentTypeScope="" ma:versionID="905d3ce5e7f9224515364b4592eeaf0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9B490E-0250-4FC5-A478-10AD24AAD525}">
  <ds:schemaRefs>
    <ds:schemaRef ds:uri="http://schemas.microsoft.com/office/2006/customDocumentInformationPanel"/>
  </ds:schemaRefs>
</ds:datastoreItem>
</file>

<file path=customXml/itemProps2.xml><?xml version="1.0" encoding="utf-8"?>
<ds:datastoreItem xmlns:ds="http://schemas.openxmlformats.org/officeDocument/2006/customXml" ds:itemID="{A5A286C1-7856-48E6-A91B-2075A8C91D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E87DDFF-D288-43B3-9099-279B39DE680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EC6486FF-65CB-499E-AA83-1D0A1646FE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3771</TotalTime>
  <Words>5674</Words>
  <Application>Microsoft Office PowerPoint</Application>
  <PresentationFormat>On-screen Show (4:3)</PresentationFormat>
  <Paragraphs>423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 Arial</vt:lpstr>
      <vt:lpstr>Adobe Garamond Pro</vt:lpstr>
      <vt:lpstr>Arial</vt:lpstr>
      <vt:lpstr>Arial Narrow</vt:lpstr>
      <vt:lpstr>Brush Script MT</vt:lpstr>
      <vt:lpstr>Calibri</vt:lpstr>
      <vt:lpstr>Garamond</vt:lpstr>
      <vt:lpstr>Monotype Corsiva</vt:lpstr>
      <vt:lpstr>Times New Roman</vt:lpstr>
      <vt:lpstr>Wingdings</vt:lpstr>
      <vt:lpstr>Wingdings 3</vt:lpstr>
      <vt:lpstr>1_AMC Theme</vt:lpstr>
      <vt:lpstr>Fort Gordon  Newcomer’s Orientation Brief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Navigating Fort Gordon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AMC PowerPoint Presentation Template</dc:title>
  <dc:subject>Presentation</dc:subject>
  <dc:creator>Bernadette White</dc:creator>
  <cp:lastModifiedBy>Byrd, Sharell A CIV</cp:lastModifiedBy>
  <cp:revision>278</cp:revision>
  <cp:lastPrinted>2020-10-15T16:32:17Z</cp:lastPrinted>
  <dcterms:created xsi:type="dcterms:W3CDTF">2017-05-18T14:22:46Z</dcterms:created>
  <dcterms:modified xsi:type="dcterms:W3CDTF">2021-04-02T16:09:58Z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0x0101006DC7B4FE2A02BC4FAC8EB60B3B5B9D68</vt:lpwstr>
  </property>
</Properties>
</file>